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embeddedFontLst>
    <p:embeddedFont>
      <p:font typeface="Roboto"/>
      <p:regular r:id="rId40"/>
      <p:bold r:id="rId41"/>
      <p:italic r:id="rId42"/>
      <p:boldItalic r:id="rId43"/>
    </p:embeddedFont>
    <p:embeddedFont>
      <p:font typeface="Google Sans"/>
      <p:regular r:id="rId44"/>
      <p:bold r:id="rId45"/>
      <p:italic r:id="rId46"/>
      <p:boldItalic r:id="rId47"/>
    </p:embeddedFont>
    <p:embeddedFont>
      <p:font typeface="Google Sans Medium"/>
      <p:regular r:id="rId48"/>
      <p:bold r:id="rId49"/>
      <p:italic r:id="rId50"/>
      <p:boldItalic r:id="rId51"/>
    </p:embeddedFont>
    <p:embeddedFont>
      <p:font typeface="Short Stack"/>
      <p:regular r:id="rId52"/>
    </p:embeddedFont>
    <p:embeddedFont>
      <p:font typeface="Roboto Mono"/>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56">
          <p15:clr>
            <a:srgbClr val="A4A3A4"/>
          </p15:clr>
        </p15:guide>
        <p15:guide id="2" pos="278">
          <p15:clr>
            <a:srgbClr val="A4A3A4"/>
          </p15:clr>
        </p15:guide>
        <p15:guide id="3" pos="216">
          <p15:clr>
            <a:srgbClr val="9AA0A6"/>
          </p15:clr>
        </p15:guide>
        <p15:guide id="4" pos="576">
          <p15:clr>
            <a:srgbClr val="9AA0A6"/>
          </p15:clr>
        </p15:guide>
        <p15:guide id="5" pos="673">
          <p15:clr>
            <a:srgbClr val="9AA0A6"/>
          </p15:clr>
        </p15:guide>
        <p15:guide id="6" pos="1035">
          <p15:clr>
            <a:srgbClr val="9AA0A6"/>
          </p15:clr>
        </p15:guide>
        <p15:guide id="7" pos="1130">
          <p15:clr>
            <a:srgbClr val="9AA0A6"/>
          </p15:clr>
        </p15:guide>
        <p15:guide id="8" pos="1482">
          <p15:clr>
            <a:srgbClr val="9AA0A6"/>
          </p15:clr>
        </p15:guide>
        <p15:guide id="9" pos="1569">
          <p15:clr>
            <a:srgbClr val="9AA0A6"/>
          </p15:clr>
        </p15:guide>
        <p15:guide id="10" pos="1929">
          <p15:clr>
            <a:srgbClr val="9AA0A6"/>
          </p15:clr>
        </p15:guide>
        <p15:guide id="11" pos="2031">
          <p15:clr>
            <a:srgbClr val="9AA0A6"/>
          </p15:clr>
        </p15:guide>
        <p15:guide id="12" pos="2388">
          <p15:clr>
            <a:srgbClr val="9AA0A6"/>
          </p15:clr>
        </p15:guide>
        <p15:guide id="13" pos="2478">
          <p15:clr>
            <a:srgbClr val="9AA0A6"/>
          </p15:clr>
        </p15:guide>
        <p15:guide id="14" pos="5169">
          <p15:clr>
            <a:srgbClr val="9AA0A6"/>
          </p15:clr>
        </p15:guide>
        <p15:guide id="15" pos="5087">
          <p15:clr>
            <a:srgbClr val="9AA0A6"/>
          </p15:clr>
        </p15:guide>
        <p15:guide id="16" pos="4725">
          <p15:clr>
            <a:srgbClr val="9AA0A6"/>
          </p15:clr>
        </p15:guide>
        <p15:guide id="17" pos="5522">
          <p15:clr>
            <a:srgbClr val="9AA0A6"/>
          </p15:clr>
        </p15:guide>
        <p15:guide id="18" pos="4630">
          <p15:clr>
            <a:srgbClr val="9AA0A6"/>
          </p15:clr>
        </p15:guide>
        <p15:guide id="19" pos="4278">
          <p15:clr>
            <a:srgbClr val="9AA0A6"/>
          </p15:clr>
        </p15:guide>
        <p15:guide id="20" pos="4191">
          <p15:clr>
            <a:srgbClr val="9AA0A6"/>
          </p15:clr>
        </p15:guide>
        <p15:guide id="21" pos="3824">
          <p15:clr>
            <a:srgbClr val="9AA0A6"/>
          </p15:clr>
        </p15:guide>
        <p15:guide id="22" pos="3737">
          <p15:clr>
            <a:srgbClr val="9AA0A6"/>
          </p15:clr>
        </p15:guide>
        <p15:guide id="23" pos="2927">
          <p15:clr>
            <a:srgbClr val="9AA0A6"/>
          </p15:clr>
        </p15:guide>
        <p15:guide id="24" pos="2833">
          <p15:clr>
            <a:srgbClr val="9AA0A6"/>
          </p15:clr>
        </p15:guide>
        <p15:guide id="25" pos="3282">
          <p15:clr>
            <a:srgbClr val="9AA0A6"/>
          </p15:clr>
        </p15:guide>
        <p15:guide id="26" pos="3378">
          <p15:clr>
            <a:srgbClr val="9AA0A6"/>
          </p15:clr>
        </p15:guide>
        <p15:guide id="27" orient="horz" pos="1080">
          <p15:clr>
            <a:srgbClr val="9AA0A6"/>
          </p15:clr>
        </p15:guide>
        <p15:guide id="28" orient="horz" pos="307">
          <p15:clr>
            <a:srgbClr val="9AA0A6"/>
          </p15:clr>
        </p15:guide>
        <p15:guide id="29" orient="horz" pos="489">
          <p15:clr>
            <a:srgbClr val="9AA0A6"/>
          </p15:clr>
        </p15:guide>
        <p15:guide id="30" orient="horz" pos="588">
          <p15:clr>
            <a:srgbClr val="9AA0A6"/>
          </p15:clr>
        </p15:guide>
        <p15:guide id="31" orient="horz" pos="849">
          <p15:clr>
            <a:srgbClr val="9AA0A6"/>
          </p15:clr>
        </p15:guide>
        <p15:guide id="32" orient="horz" pos="948">
          <p15:clr>
            <a:srgbClr val="9AA0A6"/>
          </p15:clr>
        </p15:guide>
        <p15:guide id="33" orient="horz" pos="2022">
          <p15:clr>
            <a:srgbClr val="9AA0A6"/>
          </p15:clr>
        </p15:guide>
        <p15:guide id="34" orient="horz" pos="1929">
          <p15:clr>
            <a:srgbClr val="9AA0A6"/>
          </p15:clr>
        </p15:guide>
        <p15:guide id="35" orient="horz" pos="1576">
          <p15:clr>
            <a:srgbClr val="9AA0A6"/>
          </p15:clr>
        </p15:guide>
        <p15:guide id="36" orient="horz" pos="1311">
          <p15:clr>
            <a:srgbClr val="9AA0A6"/>
          </p15:clr>
        </p15:guide>
        <p15:guide id="37" orient="horz" pos="1224">
          <p15:clr>
            <a:srgbClr val="9AA0A6"/>
          </p15:clr>
        </p15:guide>
        <p15:guide id="38" orient="horz" pos="162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9D9F059A-0D9F-4E20-96FD-6CF52ACC1A17}">
  <a:tblStyle styleId="{9D9F059A-0D9F-4E20-96FD-6CF52ACC1A1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56" orient="horz"/>
        <p:guide pos="278"/>
        <p:guide pos="216"/>
        <p:guide pos="576"/>
        <p:guide pos="673"/>
        <p:guide pos="1035"/>
        <p:guide pos="1130"/>
        <p:guide pos="1482"/>
        <p:guide pos="1569"/>
        <p:guide pos="1929"/>
        <p:guide pos="2031"/>
        <p:guide pos="2388"/>
        <p:guide pos="2478"/>
        <p:guide pos="5169"/>
        <p:guide pos="5087"/>
        <p:guide pos="4725"/>
        <p:guide pos="5522"/>
        <p:guide pos="4630"/>
        <p:guide pos="4278"/>
        <p:guide pos="4191"/>
        <p:guide pos="3824"/>
        <p:guide pos="3737"/>
        <p:guide pos="2927"/>
        <p:guide pos="2833"/>
        <p:guide pos="3282"/>
        <p:guide pos="3378"/>
        <p:guide pos="1080" orient="horz"/>
        <p:guide pos="307" orient="horz"/>
        <p:guide pos="489" orient="horz"/>
        <p:guide pos="588" orient="horz"/>
        <p:guide pos="849" orient="horz"/>
        <p:guide pos="948" orient="horz"/>
        <p:guide pos="2022" orient="horz"/>
        <p:guide pos="1929" orient="horz"/>
        <p:guide pos="1576" orient="horz"/>
        <p:guide pos="1311" orient="horz"/>
        <p:guide pos="1224" orient="horz"/>
        <p:guide pos="162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GoogleSans-regular.fntdata"/><Relationship Id="rId43" Type="http://schemas.openxmlformats.org/officeDocument/2006/relationships/font" Target="fonts/Roboto-boldItalic.fntdata"/><Relationship Id="rId46" Type="http://schemas.openxmlformats.org/officeDocument/2006/relationships/font" Target="fonts/GoogleSans-italic.fntdata"/><Relationship Id="rId45"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GoogleSansMedium-regular.fntdata"/><Relationship Id="rId47" Type="http://schemas.openxmlformats.org/officeDocument/2006/relationships/font" Target="fonts/GoogleSans-boldItalic.fntdata"/><Relationship Id="rId49" Type="http://schemas.openxmlformats.org/officeDocument/2006/relationships/font" Target="fonts/GoogleSansMedium-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GoogleSansMedium-boldItalic.fntdata"/><Relationship Id="rId50" Type="http://schemas.openxmlformats.org/officeDocument/2006/relationships/font" Target="fonts/GoogleSansMedium-italic.fntdata"/><Relationship Id="rId53" Type="http://schemas.openxmlformats.org/officeDocument/2006/relationships/font" Target="fonts/RobotoMono-regular.fntdata"/><Relationship Id="rId52" Type="http://schemas.openxmlformats.org/officeDocument/2006/relationships/font" Target="fonts/ShortStack-regular.fntdata"/><Relationship Id="rId11" Type="http://schemas.openxmlformats.org/officeDocument/2006/relationships/slide" Target="slides/slide5.xml"/><Relationship Id="rId55" Type="http://schemas.openxmlformats.org/officeDocument/2006/relationships/font" Target="fonts/RobotoMono-italic.fntdata"/><Relationship Id="rId10" Type="http://schemas.openxmlformats.org/officeDocument/2006/relationships/slide" Target="slides/slide4.xml"/><Relationship Id="rId54" Type="http://schemas.openxmlformats.org/officeDocument/2006/relationships/font" Target="fonts/RobotoMono-bold.fntdata"/><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font" Target="fonts/RobotoMono-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gif>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edium.com/tensorflow/whats-coming-in-tensorflow-2-0-d3663832e9b8"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zalandoresearch/fashion-mnist"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ecominghuman.ai/building-an-image-classifier-using-deep-learning-in-python-totally-from-a-beginners-perspective-be8dbaf22dd8"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TensorFlow"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nsorflow.org/guide/graphs"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ikipedia.org/wiki/Open_Source_Initiative"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yann.lecun.com/exdb/mnist/" TargetMode="External"/><Relationship Id="rId3" Type="http://schemas.openxmlformats.org/officeDocument/2006/relationships/hyperlink" Target="https://github.com/zalandoresearch/fashion-mnist"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nsorflow.org/api_docs/python/tf/keras" TargetMode="External"/><Relationship Id="rId3" Type="http://schemas.openxmlformats.org/officeDocument/2006/relationships/hyperlink" Target="https://keras.io/" TargetMode="External"/><Relationship Id="rId4" Type="http://schemas.openxmlformats.org/officeDocument/2006/relationships/hyperlink" Target="https://www.tensorflow.org/api_docs/python/tf/kera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5790b4fb1e_1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5790b4fb1e_1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583e000ec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583e000ec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Can note that there are other high-level TF API’s as well, including Keras. The ones shown  here are encouraged for wide use if only because supporting a small number of API’s will enable better level of support,  development and integration.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What should people use when? The guiding principle is the </a:t>
            </a:r>
            <a:r>
              <a:rPr b="1" lang="en">
                <a:solidFill>
                  <a:schemeClr val="dk1"/>
                </a:solidFill>
              </a:rPr>
              <a:t>use of the highest level of abstraction that solves the problem at hand. </a:t>
            </a:r>
            <a:r>
              <a:rPr lang="en">
                <a:solidFill>
                  <a:schemeClr val="dk1"/>
                </a:solidFill>
              </a:rPr>
              <a:t>All levels of abstraction are robust and worthy of productionisation and large scale use.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The higher levels of abstraction are easier to use but are also by design less flexible. It is recommended to start with the highest level of API first and get everything working. If additional flexibility is needed for some special modelling concerns that’s the time to move one level lower. Note that these libraries are built in a scaffolding way, popping down should be reasonably straightforward.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Image by Google's TensorFlow Team </a:t>
            </a:r>
            <a:r>
              <a:rPr lang="en" u="sng">
                <a:solidFill>
                  <a:schemeClr val="hlink"/>
                </a:solidFill>
                <a:hlinkClick r:id="rId2"/>
              </a:rPr>
              <a:t>https://medium.com/tensorflow/whats-coming-in-tensorflow-2-0-d3663832e9b8</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5b07b4d35c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5b07b4d35c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latin typeface="Roboto"/>
                <a:ea typeface="Roboto"/>
                <a:cs typeface="Roboto"/>
                <a:sym typeface="Roboto"/>
              </a:rPr>
              <a:t>What do you think the code in the white box is for?</a:t>
            </a:r>
            <a:endParaRPr sz="1400">
              <a:solidFill>
                <a:schemeClr val="dk1"/>
              </a:solidFill>
              <a:latin typeface="Roboto"/>
              <a:ea typeface="Roboto"/>
              <a:cs typeface="Roboto"/>
              <a:sym typeface="Roboto"/>
            </a:endParaRPr>
          </a:p>
          <a:p>
            <a:pPr indent="0" lvl="0" marL="0" rtl="0" algn="l">
              <a:spcBef>
                <a:spcPts val="0"/>
              </a:spcBef>
              <a:spcAft>
                <a:spcPts val="0"/>
              </a:spcAft>
              <a:buNone/>
            </a:pPr>
            <a:r>
              <a:t/>
            </a:r>
            <a:endParaRPr sz="1400">
              <a:solidFill>
                <a:schemeClr val="dk1"/>
              </a:solidFill>
              <a:latin typeface="Roboto"/>
              <a:ea typeface="Roboto"/>
              <a:cs typeface="Roboto"/>
              <a:sym typeface="Roboto"/>
            </a:endParaRPr>
          </a:p>
          <a:p>
            <a:pPr indent="0" lvl="0" marL="0" rtl="0" algn="l">
              <a:spcBef>
                <a:spcPts val="0"/>
              </a:spcBef>
              <a:spcAft>
                <a:spcPts val="0"/>
              </a:spcAft>
              <a:buNone/>
            </a:pPr>
            <a:r>
              <a:rPr lang="en" sz="1400">
                <a:solidFill>
                  <a:schemeClr val="dk1"/>
                </a:solidFill>
                <a:latin typeface="Roboto"/>
                <a:ea typeface="Roboto"/>
                <a:cs typeface="Roboto"/>
                <a:sym typeface="Roboto"/>
              </a:rPr>
              <a:t>It’s loading the dataset returns four NumPy arrays:</a:t>
            </a:r>
            <a:endParaRPr sz="1400">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The train_images and train_labels arrays are the training set—the data the model uses to learn.</a:t>
            </a:r>
            <a:endParaRPr sz="1400">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The model is tested against the test set, the test_images, and test_labels arrays.</a:t>
            </a:r>
            <a:endParaRPr sz="1400">
              <a:solidFill>
                <a:schemeClr val="dk1"/>
              </a:solidFill>
              <a:latin typeface="Roboto"/>
              <a:ea typeface="Roboto"/>
              <a:cs typeface="Roboto"/>
              <a:sym typeface="Roboto"/>
            </a:endParaRPr>
          </a:p>
          <a:p>
            <a:pPr indent="0" lvl="0" marL="0" rtl="0" algn="l">
              <a:spcBef>
                <a:spcPts val="0"/>
              </a:spcBef>
              <a:spcAft>
                <a:spcPts val="0"/>
              </a:spcAft>
              <a:buNone/>
            </a:pPr>
            <a:r>
              <a:t/>
            </a:r>
            <a:endParaRPr sz="1400">
              <a:solidFill>
                <a:schemeClr val="dk1"/>
              </a:solidFill>
              <a:latin typeface="Roboto"/>
              <a:ea typeface="Roboto"/>
              <a:cs typeface="Roboto"/>
              <a:sym typeface="Roboto"/>
            </a:endParaRPr>
          </a:p>
          <a:p>
            <a:pPr indent="0" lvl="0" marL="0" rtl="0" algn="l">
              <a:spcBef>
                <a:spcPts val="0"/>
              </a:spcBef>
              <a:spcAft>
                <a:spcPts val="0"/>
              </a:spcAft>
              <a:buNone/>
            </a:pPr>
            <a:r>
              <a:rPr lang="en" sz="1400">
                <a:solidFill>
                  <a:schemeClr val="dk1"/>
                </a:solidFill>
                <a:latin typeface="Roboto"/>
                <a:ea typeface="Roboto"/>
                <a:cs typeface="Roboto"/>
                <a:sym typeface="Roboto"/>
              </a:rPr>
              <a:t>Image from </a:t>
            </a:r>
            <a:r>
              <a:rPr lang="en" sz="1400" u="sng">
                <a:solidFill>
                  <a:schemeClr val="hlink"/>
                </a:solidFill>
                <a:latin typeface="Roboto"/>
                <a:ea typeface="Roboto"/>
                <a:cs typeface="Roboto"/>
                <a:sym typeface="Roboto"/>
                <a:hlinkClick r:id="rId2"/>
              </a:rPr>
              <a:t>https://github.com/zalandoresearch/fashion-mnist</a:t>
            </a:r>
            <a:r>
              <a:rPr lang="en" sz="1400">
                <a:solidFill>
                  <a:schemeClr val="dk1"/>
                </a:solidFill>
                <a:latin typeface="Roboto"/>
                <a:ea typeface="Roboto"/>
                <a:cs typeface="Roboto"/>
                <a:sym typeface="Roboto"/>
              </a:rPr>
              <a:t> The MIT License (MIT) Copyright © [2017] Zalando SE</a:t>
            </a:r>
            <a:endParaRPr sz="1400">
              <a:solidFill>
                <a:schemeClr val="dk1"/>
              </a:solidFill>
              <a:latin typeface="Roboto"/>
              <a:ea typeface="Roboto"/>
              <a:cs typeface="Roboto"/>
              <a:sym typeface="Roboto"/>
            </a:endParaRPr>
          </a:p>
          <a:p>
            <a:pPr indent="0" lvl="0" marL="0" rtl="0" algn="l">
              <a:spcBef>
                <a:spcPts val="0"/>
              </a:spcBef>
              <a:spcAft>
                <a:spcPts val="0"/>
              </a:spcAft>
              <a:buNone/>
            </a:pPr>
            <a:r>
              <a:t/>
            </a:r>
            <a:endParaRPr sz="1400">
              <a:solidFill>
                <a:schemeClr val="dk1"/>
              </a:solidFill>
              <a:latin typeface="Roboto"/>
              <a:ea typeface="Roboto"/>
              <a:cs typeface="Roboto"/>
              <a:sym typeface="Roboto"/>
            </a:endParaRPr>
          </a:p>
          <a:p>
            <a:pPr indent="0" lvl="0" marL="0" rtl="0" algn="l">
              <a:spcBef>
                <a:spcPts val="0"/>
              </a:spcBef>
              <a:spcAft>
                <a:spcPts val="0"/>
              </a:spcAft>
              <a:buNone/>
            </a:pPr>
            <a:r>
              <a:t/>
            </a:r>
            <a:endParaRPr sz="1400">
              <a:solidFill>
                <a:schemeClr val="dk1"/>
              </a:solidFill>
              <a:latin typeface="Roboto"/>
              <a:ea typeface="Roboto"/>
              <a:cs typeface="Roboto"/>
              <a:sym typeface="Robo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5790b4fb1e_1_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5790b4fb1e_1_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images are 28x28 NumPy arrays, with pixel values ranging between 0 and 255. The labels are an array of integers, ranging from 0 to 9. These correspond to the class of clothing the image.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5b07b4d35c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b07b4d35c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Each image is mapped to a single label. Since the class names are not included with the dataset, store them here to use later when plotting the images.</a:t>
            </a:r>
            <a:endParaRPr sz="1400">
              <a:solidFill>
                <a:schemeClr val="dk1"/>
              </a:solidFill>
              <a:latin typeface="Roboto"/>
              <a:ea typeface="Roboto"/>
              <a:cs typeface="Roboto"/>
              <a:sym typeface="Roboto"/>
            </a:endParaRPr>
          </a:p>
          <a:p>
            <a:pPr indent="0" lvl="0" marL="0" rtl="0" algn="l">
              <a:spcBef>
                <a:spcPts val="0"/>
              </a:spcBef>
              <a:spcAft>
                <a:spcPts val="0"/>
              </a:spcAft>
              <a:buNone/>
            </a:pPr>
            <a:r>
              <a:t/>
            </a:r>
            <a:endParaRPr sz="1400">
              <a:solidFill>
                <a:schemeClr val="dk1"/>
              </a:solidFill>
              <a:latin typeface="Roboto"/>
              <a:ea typeface="Roboto"/>
              <a:cs typeface="Roboto"/>
              <a:sym typeface="Roboto"/>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5b07b4d35c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5b07b4d35c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latin typeface="Roboto"/>
                <a:ea typeface="Roboto"/>
                <a:cs typeface="Roboto"/>
                <a:sym typeface="Roboto"/>
              </a:rPr>
              <a:t>How many labels in the training set?</a:t>
            </a:r>
            <a:endParaRPr sz="1400">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Answer 60,000 labels</a:t>
            </a:r>
            <a:endParaRPr sz="1400">
              <a:solidFill>
                <a:schemeClr val="dk1"/>
              </a:solidFill>
              <a:latin typeface="Roboto"/>
              <a:ea typeface="Roboto"/>
              <a:cs typeface="Roboto"/>
              <a:sym typeface="Roboto"/>
            </a:endParaRPr>
          </a:p>
          <a:p>
            <a:pPr indent="0" lvl="0" marL="0" rtl="0" algn="l">
              <a:spcBef>
                <a:spcPts val="0"/>
              </a:spcBef>
              <a:spcAft>
                <a:spcPts val="0"/>
              </a:spcAft>
              <a:buNone/>
            </a:pPr>
            <a:r>
              <a:rPr lang="en" sz="1400">
                <a:solidFill>
                  <a:schemeClr val="dk1"/>
                </a:solidFill>
                <a:latin typeface="Roboto"/>
                <a:ea typeface="Roboto"/>
                <a:cs typeface="Roboto"/>
                <a:sym typeface="Roboto"/>
              </a:rPr>
              <a:t>What's the shape of the images?</a:t>
            </a:r>
            <a:endParaRPr sz="1400">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28 x 28 pixels</a:t>
            </a:r>
            <a:endParaRPr sz="1400">
              <a:solidFill>
                <a:schemeClr val="dk1"/>
              </a:solidFill>
              <a:latin typeface="Roboto"/>
              <a:ea typeface="Roboto"/>
              <a:cs typeface="Roboto"/>
              <a:sym typeface="Roboto"/>
            </a:endParaRPr>
          </a:p>
          <a:p>
            <a:pPr indent="0" lvl="0" marL="0" rtl="0" algn="l">
              <a:spcBef>
                <a:spcPts val="0"/>
              </a:spcBef>
              <a:spcAft>
                <a:spcPts val="0"/>
              </a:spcAft>
              <a:buNone/>
            </a:pPr>
            <a:r>
              <a:t/>
            </a:r>
            <a:endParaRPr sz="1400">
              <a:solidFill>
                <a:schemeClr val="dk1"/>
              </a:solidFill>
              <a:latin typeface="Roboto"/>
              <a:ea typeface="Roboto"/>
              <a:cs typeface="Roboto"/>
              <a:sym typeface="Roboto"/>
            </a:endParaRPr>
          </a:p>
          <a:p>
            <a:pPr indent="0" lvl="0" marL="0" rtl="0" algn="l">
              <a:spcBef>
                <a:spcPts val="0"/>
              </a:spcBef>
              <a:spcAft>
                <a:spcPts val="0"/>
              </a:spcAft>
              <a:buNone/>
            </a:pPr>
            <a:r>
              <a:rPr lang="en" sz="1400">
                <a:solidFill>
                  <a:schemeClr val="dk1"/>
                </a:solidFill>
                <a:latin typeface="Roboto"/>
                <a:ea typeface="Roboto"/>
                <a:cs typeface="Roboto"/>
                <a:sym typeface="Roboto"/>
              </a:rPr>
              <a:t>Spend the next few minutes exploring the code before we move on.</a:t>
            </a:r>
            <a:endParaRPr sz="1400">
              <a:solidFill>
                <a:schemeClr val="dk1"/>
              </a:solidFill>
              <a:latin typeface="Roboto"/>
              <a:ea typeface="Roboto"/>
              <a:cs typeface="Roboto"/>
              <a:sym typeface="Roboto"/>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5b07b4d35c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5b07b4d35c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data must be preprocessed before training the network. If you inspect the first image in the training set, you will see that the pixel values fall in the range of 0 to 255</a:t>
            </a:r>
            <a:endParaRPr>
              <a:solidFill>
                <a:schemeClr val="dk1"/>
              </a:solidFill>
            </a:endParaRPr>
          </a:p>
          <a:p>
            <a:pPr indent="0" lvl="0" marL="0" rtl="0" algn="l">
              <a:spcBef>
                <a:spcPts val="0"/>
              </a:spcBef>
              <a:spcAft>
                <a:spcPts val="0"/>
              </a:spcAft>
              <a:buNone/>
            </a:pPr>
            <a:r>
              <a:t/>
            </a:r>
            <a:endParaRPr sz="1400">
              <a:solidFill>
                <a:schemeClr val="dk1"/>
              </a:solidFill>
              <a:latin typeface="Roboto"/>
              <a:ea typeface="Roboto"/>
              <a:cs typeface="Roboto"/>
              <a:sym typeface="Roboto"/>
            </a:endParaRPr>
          </a:p>
          <a:p>
            <a:pPr indent="0" lvl="0" marL="0" rtl="0" algn="l">
              <a:spcBef>
                <a:spcPts val="0"/>
              </a:spcBef>
              <a:spcAft>
                <a:spcPts val="0"/>
              </a:spcAft>
              <a:buNone/>
            </a:pPr>
            <a:r>
              <a:rPr lang="en">
                <a:solidFill>
                  <a:schemeClr val="dk1"/>
                </a:solidFill>
              </a:rPr>
              <a:t>Image from output of tutorial</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5b07b4d35c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5b07b4d35c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 scale these values to a range of 0 to 1 before feeding to the neural network model. For this, we divide the values by 255. It's important that the training set and the testing set are preprocessed in the same way.</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5b07b4d35c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5b07b4d35c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Display the first 25 images from the training set and display the class name below each image.</a:t>
            </a:r>
            <a:endParaRPr>
              <a:solidFill>
                <a:schemeClr val="dk1"/>
              </a:solidFill>
            </a:endParaRPr>
          </a:p>
          <a:p>
            <a:pPr indent="0" lvl="0" marL="0" rtl="0" algn="l">
              <a:spcBef>
                <a:spcPts val="0"/>
              </a:spcBef>
              <a:spcAft>
                <a:spcPts val="0"/>
              </a:spcAft>
              <a:buNone/>
            </a:pPr>
            <a:r>
              <a:rPr lang="en">
                <a:solidFill>
                  <a:schemeClr val="dk1"/>
                </a:solidFill>
              </a:rPr>
              <a:t>Verify that the data is in the correct format and we're ready to build and train the network.</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Image from output of tutorial</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5790b4fb1e_1_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790b4fb1e_1_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highlight>
                  <a:srgbClr val="FFFFFF"/>
                </a:highlight>
              </a:rPr>
              <a:t>Building the neural network requires configuring the layers of the model, then compiling the model.</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5790b4fb1e_1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5790b4fb1e_1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basic building block of a neural network is the layer. Layers extract representations from the data fed into them. And, hopefully, these representations are more meaningful for the problem at hand.</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Image adapted from </a:t>
            </a:r>
            <a:r>
              <a:rPr lang="en" u="sng">
                <a:solidFill>
                  <a:srgbClr val="1973E8"/>
                </a:solidFill>
                <a:hlinkClick r:id="rId2"/>
              </a:rPr>
              <a:t>becominghuman.ai</a:t>
            </a:r>
            <a:r>
              <a:rPr lang="en">
                <a:solidFill>
                  <a:schemeClr val="dk1"/>
                </a:solidFill>
              </a:rPr>
              <a:t> by Venkatesh Tata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5790b4fb1e_1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5790b4fb1e_1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u="sng">
                <a:solidFill>
                  <a:schemeClr val="accent5"/>
                </a:solidFill>
                <a:hlinkClick r:id="rId2"/>
              </a:rPr>
              <a:t>Image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Answer on next slide but allow learners to share prior knowledge.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596d73f4d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596d73f4d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Most of deep learning consists of chaining together simple layers. Most layers, like tf.keras.layers.Dense, have parameters that are learned during training.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Can you explain what happens in that code?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first layer in this network, tf.keras.layers.Flatten, transforms the format of the images from a 2d-array (of 28 by 28 pixels), to a 1d-array of 28 * 28 = 784 pixels. Think of this layer as unstacking rows of pixels in the image and lining them up. This layer has no parameters to learn; it only reformats the data.</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After the pixels are flattened, the network consists of a sequence of two tf.keras.layers.Dense layers. These are densely-connected, or fully-connected, neural layers. The first Dense layer has 128 nodes (or neurons). The second (and last) layer is a 10-node softmax layer—this returns an array of 10 probability scores that sum to 1. Each node contains a score that indicates the probability that the current image belongs to one of the 10 classes.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596d73f4d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596d73f4d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Can you explain about the component on model.compile?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Before the model is ready for training, it needs a few more settings. These are added during the model's compile step:</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Optimizer —This is how the model is updated based on the data it sees and its loss function.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Loss function —This measures how accurate the model is during training. We want to minimize this function to "steer" the model in the right direction.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Metrics —Used to monitor the training and testing steps. The following example uses accuracy, the fraction of the images that are correctly classified.</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596d73f4d3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596d73f4d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None/>
            </a:pPr>
            <a:r>
              <a:rPr lang="en" sz="1050">
                <a:latin typeface="Roboto"/>
                <a:ea typeface="Roboto"/>
                <a:cs typeface="Roboto"/>
                <a:sym typeface="Roboto"/>
              </a:rPr>
              <a:t>Training the neural network model requires the following steps:</a:t>
            </a:r>
            <a:endParaRPr sz="1050">
              <a:latin typeface="Roboto"/>
              <a:ea typeface="Roboto"/>
              <a:cs typeface="Roboto"/>
              <a:sym typeface="Roboto"/>
            </a:endParaRPr>
          </a:p>
          <a:p>
            <a:pPr indent="-295275" lvl="0" marL="457200" rtl="0" algn="l">
              <a:lnSpc>
                <a:spcPct val="115000"/>
              </a:lnSpc>
              <a:spcBef>
                <a:spcPts val="1100"/>
              </a:spcBef>
              <a:spcAft>
                <a:spcPts val="0"/>
              </a:spcAft>
              <a:buClr>
                <a:srgbClr val="000000"/>
              </a:buClr>
              <a:buSzPts val="1050"/>
              <a:buFont typeface="Roboto"/>
              <a:buAutoNum type="arabicPeriod"/>
            </a:pPr>
            <a:r>
              <a:rPr lang="en" sz="1050">
                <a:latin typeface="Roboto"/>
                <a:ea typeface="Roboto"/>
                <a:cs typeface="Roboto"/>
                <a:sym typeface="Roboto"/>
              </a:rPr>
              <a:t>Feed the training data to the model—in this example, the train_images and train_labels arrays.</a:t>
            </a:r>
            <a:endParaRPr sz="1050">
              <a:latin typeface="Roboto"/>
              <a:ea typeface="Roboto"/>
              <a:cs typeface="Roboto"/>
              <a:sym typeface="Roboto"/>
            </a:endParaRPr>
          </a:p>
          <a:p>
            <a:pPr indent="-295275" lvl="0" marL="457200" rtl="0" algn="l">
              <a:lnSpc>
                <a:spcPct val="115000"/>
              </a:lnSpc>
              <a:spcBef>
                <a:spcPts val="0"/>
              </a:spcBef>
              <a:spcAft>
                <a:spcPts val="0"/>
              </a:spcAft>
              <a:buClr>
                <a:srgbClr val="000000"/>
              </a:buClr>
              <a:buSzPts val="1050"/>
              <a:buFont typeface="Roboto"/>
              <a:buAutoNum type="arabicPeriod"/>
            </a:pPr>
            <a:r>
              <a:rPr lang="en" sz="1050">
                <a:latin typeface="Roboto"/>
                <a:ea typeface="Roboto"/>
                <a:cs typeface="Roboto"/>
                <a:sym typeface="Roboto"/>
              </a:rPr>
              <a:t>The model learns to associate images and labels.</a:t>
            </a:r>
            <a:endParaRPr sz="1050">
              <a:latin typeface="Roboto"/>
              <a:ea typeface="Roboto"/>
              <a:cs typeface="Roboto"/>
              <a:sym typeface="Roboto"/>
            </a:endParaRPr>
          </a:p>
          <a:p>
            <a:pPr indent="-295275" lvl="0" marL="457200" rtl="0" algn="l">
              <a:lnSpc>
                <a:spcPct val="115000"/>
              </a:lnSpc>
              <a:spcBef>
                <a:spcPts val="0"/>
              </a:spcBef>
              <a:spcAft>
                <a:spcPts val="0"/>
              </a:spcAft>
              <a:buClr>
                <a:srgbClr val="000000"/>
              </a:buClr>
              <a:buSzPts val="1050"/>
              <a:buFont typeface="Roboto"/>
              <a:buAutoNum type="arabicPeriod"/>
            </a:pPr>
            <a:r>
              <a:rPr lang="en" sz="1050">
                <a:latin typeface="Roboto"/>
                <a:ea typeface="Roboto"/>
                <a:cs typeface="Roboto"/>
                <a:sym typeface="Roboto"/>
              </a:rPr>
              <a:t>We ask the model to make predictions about a test set—in this example, the test_images array. We verify that the predictions match the labels from the test_labels array.</a:t>
            </a:r>
            <a:endParaRPr sz="1050">
              <a:latin typeface="Roboto"/>
              <a:ea typeface="Roboto"/>
              <a:cs typeface="Roboto"/>
              <a:sym typeface="Roboto"/>
            </a:endParaRPr>
          </a:p>
          <a:p>
            <a:pPr indent="0" lvl="0" marL="0" rtl="0" algn="l">
              <a:lnSpc>
                <a:spcPct val="115000"/>
              </a:lnSpc>
              <a:spcBef>
                <a:spcPts val="1100"/>
              </a:spcBef>
              <a:spcAft>
                <a:spcPts val="500"/>
              </a:spcAft>
              <a:buNone/>
            </a:pPr>
            <a:r>
              <a:rPr lang="en" sz="1050">
                <a:latin typeface="Roboto"/>
                <a:ea typeface="Roboto"/>
                <a:cs typeface="Roboto"/>
                <a:sym typeface="Roboto"/>
              </a:rPr>
              <a:t>To start training, call the model.fit method—the model is "fit" to the training data.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596d73f4d3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596d73f4d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Clr>
                <a:schemeClr val="dk1"/>
              </a:buClr>
              <a:buSzPts val="1100"/>
              <a:buFont typeface="Arial"/>
              <a:buNone/>
            </a:pPr>
            <a:r>
              <a:rPr lang="en" sz="1050">
                <a:latin typeface="Roboto"/>
                <a:ea typeface="Roboto"/>
                <a:cs typeface="Roboto"/>
                <a:sym typeface="Roboto"/>
              </a:rPr>
              <a:t>Can you explain about this result? What does it means?</a:t>
            </a:r>
            <a:endParaRPr sz="1050">
              <a:latin typeface="Roboto"/>
              <a:ea typeface="Roboto"/>
              <a:cs typeface="Roboto"/>
              <a:sym typeface="Roboto"/>
            </a:endParaRPr>
          </a:p>
          <a:p>
            <a:pPr indent="0" lvl="0" marL="0" rtl="0" algn="l">
              <a:lnSpc>
                <a:spcPct val="115000"/>
              </a:lnSpc>
              <a:spcBef>
                <a:spcPts val="500"/>
              </a:spcBef>
              <a:spcAft>
                <a:spcPts val="500"/>
              </a:spcAft>
              <a:buNone/>
            </a:pPr>
            <a:r>
              <a:rPr lang="en" sz="1050">
                <a:latin typeface="Roboto"/>
                <a:ea typeface="Roboto"/>
                <a:cs typeface="Roboto"/>
                <a:sym typeface="Roboto"/>
              </a:rPr>
              <a:t>As the model trains, the loss and accuracy metrics are displayed. This model reaches an accuracy of about 0.88 (or 88%) on the training data.</a:t>
            </a:r>
            <a:endParaRPr sz="1050">
              <a:latin typeface="Roboto"/>
              <a:ea typeface="Roboto"/>
              <a:cs typeface="Roboto"/>
              <a:sym typeface="Roboto"/>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596d73f4d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596d73f4d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None/>
            </a:pPr>
            <a:r>
              <a:rPr lang="en" sz="1050">
                <a:latin typeface="Roboto"/>
                <a:ea typeface="Roboto"/>
                <a:cs typeface="Roboto"/>
                <a:sym typeface="Roboto"/>
              </a:rPr>
              <a:t>Next, compare how the model performs on the test dataset</a:t>
            </a:r>
            <a:endParaRPr sz="1050">
              <a:latin typeface="Roboto"/>
              <a:ea typeface="Roboto"/>
              <a:cs typeface="Roboto"/>
              <a:sym typeface="Roboto"/>
            </a:endParaRPr>
          </a:p>
          <a:p>
            <a:pPr indent="0" lvl="0" marL="0" rtl="0" algn="l">
              <a:lnSpc>
                <a:spcPct val="115000"/>
              </a:lnSpc>
              <a:spcBef>
                <a:spcPts val="500"/>
              </a:spcBef>
              <a:spcAft>
                <a:spcPts val="0"/>
              </a:spcAft>
              <a:buNone/>
            </a:pPr>
            <a:r>
              <a:rPr lang="en" sz="1050">
                <a:latin typeface="Roboto"/>
                <a:ea typeface="Roboto"/>
                <a:cs typeface="Roboto"/>
                <a:sym typeface="Roboto"/>
              </a:rPr>
              <a:t>What is your conclusion from this test?</a:t>
            </a:r>
            <a:endParaRPr sz="1050">
              <a:latin typeface="Roboto"/>
              <a:ea typeface="Roboto"/>
              <a:cs typeface="Roboto"/>
              <a:sym typeface="Roboto"/>
            </a:endParaRPr>
          </a:p>
          <a:p>
            <a:pPr indent="0" lvl="0" marL="0" rtl="0" algn="l">
              <a:lnSpc>
                <a:spcPct val="115000"/>
              </a:lnSpc>
              <a:spcBef>
                <a:spcPts val="500"/>
              </a:spcBef>
              <a:spcAft>
                <a:spcPts val="0"/>
              </a:spcAft>
              <a:buNone/>
            </a:pPr>
            <a:r>
              <a:rPr lang="en" sz="1050">
                <a:latin typeface="Roboto"/>
                <a:ea typeface="Roboto"/>
                <a:cs typeface="Roboto"/>
                <a:sym typeface="Roboto"/>
              </a:rPr>
              <a:t>It turns out, the accuracy on the test dataset is a little less than the accuracy on the training dataset. This gap between training accuracy and test accuracy is an example of overfitting. Overfitting is when a machine learning model performs worse on new data than on their training data.</a:t>
            </a:r>
            <a:endParaRPr sz="1050">
              <a:latin typeface="Roboto"/>
              <a:ea typeface="Roboto"/>
              <a:cs typeface="Roboto"/>
              <a:sym typeface="Roboto"/>
            </a:endParaRPr>
          </a:p>
          <a:p>
            <a:pPr indent="0" lvl="0" marL="0" rtl="0" algn="l">
              <a:lnSpc>
                <a:spcPct val="115000"/>
              </a:lnSpc>
              <a:spcBef>
                <a:spcPts val="500"/>
              </a:spcBef>
              <a:spcAft>
                <a:spcPts val="0"/>
              </a:spcAft>
              <a:buNone/>
            </a:pPr>
            <a:r>
              <a:t/>
            </a:r>
            <a:endParaRPr sz="1050">
              <a:latin typeface="Roboto"/>
              <a:ea typeface="Roboto"/>
              <a:cs typeface="Roboto"/>
              <a:sym typeface="Roboto"/>
            </a:endParaRPr>
          </a:p>
          <a:p>
            <a:pPr indent="0" lvl="0" marL="0" rtl="0" algn="l">
              <a:lnSpc>
                <a:spcPct val="115000"/>
              </a:lnSpc>
              <a:spcBef>
                <a:spcPts val="500"/>
              </a:spcBef>
              <a:spcAft>
                <a:spcPts val="500"/>
              </a:spcAft>
              <a:buNone/>
            </a:pPr>
            <a:r>
              <a:t/>
            </a:r>
            <a:endParaRPr sz="1050">
              <a:latin typeface="Roboto"/>
              <a:ea typeface="Roboto"/>
              <a:cs typeface="Roboto"/>
              <a:sym typeface="Roboto"/>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596d73f4d3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596d73f4d3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None/>
            </a:pPr>
            <a:r>
              <a:rPr lang="en" sz="1050">
                <a:latin typeface="Roboto"/>
                <a:ea typeface="Roboto"/>
                <a:cs typeface="Roboto"/>
                <a:sym typeface="Roboto"/>
              </a:rPr>
              <a:t>With the model trained, we can use it to make predictions about some images.</a:t>
            </a:r>
            <a:endParaRPr sz="1050">
              <a:latin typeface="Roboto"/>
              <a:ea typeface="Roboto"/>
              <a:cs typeface="Roboto"/>
              <a:sym typeface="Roboto"/>
            </a:endParaRPr>
          </a:p>
          <a:p>
            <a:pPr indent="0" lvl="0" marL="0" rtl="0" algn="l">
              <a:lnSpc>
                <a:spcPct val="115000"/>
              </a:lnSpc>
              <a:spcBef>
                <a:spcPts val="500"/>
              </a:spcBef>
              <a:spcAft>
                <a:spcPts val="500"/>
              </a:spcAft>
              <a:buNone/>
            </a:pPr>
            <a:r>
              <a:rPr lang="en" sz="1050">
                <a:latin typeface="Roboto"/>
                <a:ea typeface="Roboto"/>
                <a:cs typeface="Roboto"/>
                <a:sym typeface="Roboto"/>
              </a:rPr>
              <a:t>A prediction is an array of 10 numbers. These describe the "confidence" of the model that the image corresponds to each of the 10 different articles of clothing. We can see which label has the highest confidence value:</a:t>
            </a:r>
            <a:endParaRPr sz="1050">
              <a:latin typeface="Roboto"/>
              <a:ea typeface="Roboto"/>
              <a:cs typeface="Roboto"/>
              <a:sym typeface="Roboto"/>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596d73f4d3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96d73f4d3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None/>
            </a:pPr>
            <a:r>
              <a:rPr lang="en" sz="1050">
                <a:latin typeface="Roboto"/>
                <a:ea typeface="Roboto"/>
                <a:cs typeface="Roboto"/>
                <a:sym typeface="Roboto"/>
              </a:rPr>
              <a:t>What is the result?</a:t>
            </a:r>
            <a:endParaRPr sz="1050">
              <a:latin typeface="Roboto"/>
              <a:ea typeface="Roboto"/>
              <a:cs typeface="Roboto"/>
              <a:sym typeface="Roboto"/>
            </a:endParaRPr>
          </a:p>
          <a:p>
            <a:pPr indent="0" lvl="0" marL="0" rtl="0" algn="l">
              <a:lnSpc>
                <a:spcPct val="115000"/>
              </a:lnSpc>
              <a:spcBef>
                <a:spcPts val="500"/>
              </a:spcBef>
              <a:spcAft>
                <a:spcPts val="0"/>
              </a:spcAft>
              <a:buNone/>
            </a:pPr>
            <a:r>
              <a:rPr lang="en" sz="1050">
                <a:latin typeface="Roboto"/>
                <a:ea typeface="Roboto"/>
                <a:cs typeface="Roboto"/>
                <a:sym typeface="Roboto"/>
              </a:rPr>
              <a:t>A prediction is an array of 10 numbers. These describe the "confidence" of the model that the image corresponds to each of the 10 different articles of clothing. We can see which label has the highest confidence value:</a:t>
            </a:r>
            <a:endParaRPr sz="1050">
              <a:latin typeface="Roboto"/>
              <a:ea typeface="Roboto"/>
              <a:cs typeface="Roboto"/>
              <a:sym typeface="Roboto"/>
            </a:endParaRPr>
          </a:p>
          <a:p>
            <a:pPr indent="0" lvl="0" marL="0" rtl="0" algn="l">
              <a:lnSpc>
                <a:spcPct val="115000"/>
              </a:lnSpc>
              <a:spcBef>
                <a:spcPts val="500"/>
              </a:spcBef>
              <a:spcAft>
                <a:spcPts val="500"/>
              </a:spcAft>
              <a:buNone/>
            </a:pPr>
            <a:r>
              <a:rPr lang="en" sz="1050">
                <a:latin typeface="Roboto"/>
                <a:ea typeface="Roboto"/>
                <a:cs typeface="Roboto"/>
                <a:sym typeface="Roboto"/>
              </a:rPr>
              <a:t>The model is most confident that this image is an ankle boot, or class_names[9]</a:t>
            </a:r>
            <a:endParaRPr sz="1050">
              <a:latin typeface="Roboto"/>
              <a:ea typeface="Roboto"/>
              <a:cs typeface="Roboto"/>
              <a:sym typeface="Roboto"/>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596d73f4d3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596d73f4d3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500"/>
              </a:spcAft>
              <a:buNone/>
            </a:pPr>
            <a:r>
              <a:rPr lang="en" sz="1050">
                <a:latin typeface="Roboto"/>
                <a:ea typeface="Roboto"/>
                <a:cs typeface="Roboto"/>
                <a:sym typeface="Roboto"/>
              </a:rPr>
              <a:t>Code shrunken down to fit on slide. There isn't anything to go through here.</a:t>
            </a:r>
            <a:endParaRPr sz="1050">
              <a:latin typeface="Roboto"/>
              <a:ea typeface="Roboto"/>
              <a:cs typeface="Roboto"/>
              <a:sym typeface="Roboto"/>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596d73f4d3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596d73f4d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None/>
            </a:pPr>
            <a:r>
              <a:rPr lang="en" sz="1050">
                <a:latin typeface="Roboto"/>
                <a:ea typeface="Roboto"/>
                <a:cs typeface="Roboto"/>
                <a:sym typeface="Roboto"/>
              </a:rPr>
              <a:t>Let's look at the 0th image, predictions, and prediction array.</a:t>
            </a:r>
            <a:endParaRPr sz="1050">
              <a:latin typeface="Roboto"/>
              <a:ea typeface="Roboto"/>
              <a:cs typeface="Roboto"/>
              <a:sym typeface="Roboto"/>
            </a:endParaRPr>
          </a:p>
          <a:p>
            <a:pPr indent="0" lvl="0" marL="0" rtl="0" algn="l">
              <a:lnSpc>
                <a:spcPct val="115000"/>
              </a:lnSpc>
              <a:spcBef>
                <a:spcPts val="500"/>
              </a:spcBef>
              <a:spcAft>
                <a:spcPts val="500"/>
              </a:spcAft>
              <a:buNone/>
            </a:pPr>
            <a:r>
              <a:rPr lang="en" sz="1050">
                <a:latin typeface="Roboto"/>
                <a:ea typeface="Roboto"/>
                <a:cs typeface="Roboto"/>
                <a:sym typeface="Roboto"/>
              </a:rPr>
              <a:t>What is the result? Can you check the 12th image prediction?</a:t>
            </a:r>
            <a:endParaRPr sz="1050">
              <a:latin typeface="Roboto"/>
              <a:ea typeface="Roboto"/>
              <a:cs typeface="Roboto"/>
              <a:sym typeface="Roboto"/>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596d73f4d3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596d73f4d3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Let's plot several images with their predictions. </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Correct prediction labels are </a:t>
            </a:r>
            <a:r>
              <a:rPr lang="en" sz="1200">
                <a:solidFill>
                  <a:srgbClr val="1973E8"/>
                </a:solidFill>
                <a:latin typeface="Roboto"/>
                <a:ea typeface="Roboto"/>
                <a:cs typeface="Roboto"/>
                <a:sym typeface="Roboto"/>
              </a:rPr>
              <a:t>blue</a:t>
            </a:r>
            <a:r>
              <a:rPr lang="en" sz="1200">
                <a:solidFill>
                  <a:schemeClr val="dk1"/>
                </a:solidFill>
                <a:latin typeface="Roboto"/>
                <a:ea typeface="Roboto"/>
                <a:cs typeface="Roboto"/>
                <a:sym typeface="Roboto"/>
              </a:rPr>
              <a:t> and incorrect prediction labels are </a:t>
            </a:r>
            <a:r>
              <a:rPr lang="en" sz="1200">
                <a:solidFill>
                  <a:srgbClr val="F16529"/>
                </a:solidFill>
                <a:latin typeface="Roboto"/>
                <a:ea typeface="Roboto"/>
                <a:cs typeface="Roboto"/>
                <a:sym typeface="Roboto"/>
              </a:rPr>
              <a:t>red</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The number gives the percent (out of 100) for the predicted label. Note that it can be wrong even when very confident.</a:t>
            </a:r>
            <a:endParaRPr sz="1200">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5790b4fb1e_1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5790b4fb1e_1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TensorFlow is not a new programming language. It's a library which means it can be used within your existing code. The purpose of the library is to make it easier to implement common mathematical functions from linear algebra and calculus.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Rather than have all data flow through a single algorithm, TensorFlow can process the data in parallel. This is essential for setting up a neural network with multiple nodes and layers.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Image from </a:t>
            </a:r>
            <a:r>
              <a:rPr lang="en" u="sng">
                <a:solidFill>
                  <a:schemeClr val="hlink"/>
                </a:solidFill>
                <a:hlinkClick r:id="rId2"/>
              </a:rPr>
              <a:t>https://www.tensorflow.org/guide/graphs</a:t>
            </a:r>
            <a:endParaRPr>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5790b4fb1e_1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5790b4fb1e_1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from output of tutorial</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596d73f4d3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596d73f4d3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500"/>
              </a:spcAft>
              <a:buNone/>
            </a:pPr>
            <a:r>
              <a:rPr lang="en" sz="1050">
                <a:latin typeface="Roboto"/>
                <a:ea typeface="Roboto"/>
                <a:cs typeface="Roboto"/>
                <a:sym typeface="Roboto"/>
              </a:rPr>
              <a:t>tf.keras models are optimized to make predictions on a batch, or collection, of examples at once. So even though we're using a single image, we need to add it to a list</a:t>
            </a:r>
            <a:endParaRPr sz="1050">
              <a:latin typeface="Roboto"/>
              <a:ea typeface="Roboto"/>
              <a:cs typeface="Roboto"/>
              <a:sym typeface="Roboto"/>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596d73f4d3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596d73f4d3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None/>
            </a:pPr>
            <a:r>
              <a:rPr lang="en" sz="1050">
                <a:latin typeface="Roboto"/>
                <a:ea typeface="Roboto"/>
                <a:cs typeface="Roboto"/>
                <a:sym typeface="Roboto"/>
              </a:rPr>
              <a:t>model.predict returns a list of lists, one for each image in the batch of data. Grab the predictions for our (only) image in the batch.</a:t>
            </a:r>
            <a:endParaRPr sz="1050">
              <a:latin typeface="Roboto"/>
              <a:ea typeface="Roboto"/>
              <a:cs typeface="Roboto"/>
              <a:sym typeface="Roboto"/>
            </a:endParaRPr>
          </a:p>
          <a:p>
            <a:pPr indent="0" lvl="0" marL="0" rtl="0" algn="l">
              <a:lnSpc>
                <a:spcPct val="115000"/>
              </a:lnSpc>
              <a:spcBef>
                <a:spcPts val="500"/>
              </a:spcBef>
              <a:spcAft>
                <a:spcPts val="500"/>
              </a:spcAft>
              <a:buNone/>
            </a:pPr>
            <a:r>
              <a:rPr lang="en" sz="1050">
                <a:latin typeface="Roboto"/>
                <a:ea typeface="Roboto"/>
                <a:cs typeface="Roboto"/>
                <a:sym typeface="Roboto"/>
              </a:rPr>
              <a:t>What is the result?</a:t>
            </a:r>
            <a:endParaRPr sz="1050">
              <a:latin typeface="Roboto"/>
              <a:ea typeface="Roboto"/>
              <a:cs typeface="Roboto"/>
              <a:sym typeface="Roboto"/>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596d73f4d3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596d73f4d3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500"/>
              </a:spcAft>
              <a:buNone/>
            </a:pPr>
            <a:r>
              <a:rPr lang="en" sz="1050">
                <a:latin typeface="Roboto"/>
                <a:ea typeface="Roboto"/>
                <a:cs typeface="Roboto"/>
                <a:sym typeface="Roboto"/>
              </a:rPr>
              <a:t>And, as before, the model predicts a label of 9.</a:t>
            </a:r>
            <a:endParaRPr sz="1050">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5790b4fb1e_1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5790b4fb1e_1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Google Sans"/>
                <a:ea typeface="Google Sans"/>
                <a:cs typeface="Google Sans"/>
                <a:sym typeface="Google Sans"/>
              </a:rPr>
              <a:t>There are 3 reasons why we using TensorFlow for this course:</a:t>
            </a:r>
            <a:endParaRPr sz="1000">
              <a:solidFill>
                <a:schemeClr val="dk1"/>
              </a:solidFill>
              <a:latin typeface="Google Sans"/>
              <a:ea typeface="Google Sans"/>
              <a:cs typeface="Google Sans"/>
              <a:sym typeface="Google Sans"/>
            </a:endParaRPr>
          </a:p>
          <a:p>
            <a:pPr indent="0" lvl="0" marL="0" rtl="0" algn="l">
              <a:lnSpc>
                <a:spcPct val="115000"/>
              </a:lnSpc>
              <a:spcBef>
                <a:spcPts val="0"/>
              </a:spcBef>
              <a:spcAft>
                <a:spcPts val="0"/>
              </a:spcAft>
              <a:buNone/>
            </a:pPr>
            <a:r>
              <a:rPr lang="en" sz="1000">
                <a:solidFill>
                  <a:schemeClr val="dk1"/>
                </a:solidFill>
                <a:latin typeface="Google Sans"/>
                <a:ea typeface="Google Sans"/>
                <a:cs typeface="Google Sans"/>
                <a:sym typeface="Google Sans"/>
              </a:rPr>
              <a:t>First one is Flexible, </a:t>
            </a:r>
            <a:endParaRPr sz="1000">
              <a:solidFill>
                <a:schemeClr val="dk1"/>
              </a:solidFill>
              <a:latin typeface="Google Sans"/>
              <a:ea typeface="Google Sans"/>
              <a:cs typeface="Google Sans"/>
              <a:sym typeface="Google Sans"/>
            </a:endParaRPr>
          </a:p>
          <a:p>
            <a:pPr indent="-292100" lvl="1" marL="914400" rtl="0" algn="l">
              <a:lnSpc>
                <a:spcPct val="115000"/>
              </a:lnSpc>
              <a:spcBef>
                <a:spcPts val="0"/>
              </a:spcBef>
              <a:spcAft>
                <a:spcPts val="0"/>
              </a:spcAft>
              <a:buClr>
                <a:schemeClr val="dk1"/>
              </a:buClr>
              <a:buSzPts val="1000"/>
              <a:buFont typeface="Google Sans"/>
              <a:buChar char="○"/>
            </a:pPr>
            <a:r>
              <a:rPr lang="en" sz="1000">
                <a:solidFill>
                  <a:schemeClr val="dk1"/>
                </a:solidFill>
                <a:latin typeface="Google Sans"/>
                <a:ea typeface="Google Sans"/>
                <a:cs typeface="Google Sans"/>
                <a:sym typeface="Google Sans"/>
              </a:rPr>
              <a:t>TensorFlow works in general computational infrastructure and works well for Deep Learning.</a:t>
            </a:r>
            <a:endParaRPr sz="1000">
              <a:solidFill>
                <a:schemeClr val="dk1"/>
              </a:solidFill>
              <a:latin typeface="Google Sans"/>
              <a:ea typeface="Google Sans"/>
              <a:cs typeface="Google Sans"/>
              <a:sym typeface="Google Sans"/>
            </a:endParaRPr>
          </a:p>
          <a:p>
            <a:pPr indent="-292100" lvl="1" marL="914400" rtl="0" algn="l">
              <a:lnSpc>
                <a:spcPct val="115000"/>
              </a:lnSpc>
              <a:spcBef>
                <a:spcPts val="0"/>
              </a:spcBef>
              <a:spcAft>
                <a:spcPts val="0"/>
              </a:spcAft>
              <a:buClr>
                <a:schemeClr val="dk1"/>
              </a:buClr>
              <a:buSzPts val="1000"/>
              <a:buFont typeface="Google Sans"/>
              <a:buChar char="○"/>
            </a:pPr>
            <a:r>
              <a:rPr lang="en" sz="1000">
                <a:solidFill>
                  <a:schemeClr val="dk1"/>
                </a:solidFill>
                <a:latin typeface="Google Sans"/>
                <a:ea typeface="Google Sans"/>
                <a:cs typeface="Google Sans"/>
                <a:sym typeface="Google Sans"/>
              </a:rPr>
              <a:t>Deep Learning is a set of libraries on top of the core</a:t>
            </a:r>
            <a:endParaRPr sz="1000">
              <a:solidFill>
                <a:schemeClr val="dk1"/>
              </a:solidFill>
              <a:latin typeface="Google Sans"/>
              <a:ea typeface="Google Sans"/>
              <a:cs typeface="Google Sans"/>
              <a:sym typeface="Google Sans"/>
            </a:endParaRPr>
          </a:p>
          <a:p>
            <a:pPr indent="-292100" lvl="1" marL="914400" rtl="0" algn="l">
              <a:lnSpc>
                <a:spcPct val="115000"/>
              </a:lnSpc>
              <a:spcBef>
                <a:spcPts val="0"/>
              </a:spcBef>
              <a:spcAft>
                <a:spcPts val="0"/>
              </a:spcAft>
              <a:buClr>
                <a:schemeClr val="dk1"/>
              </a:buClr>
              <a:buSzPts val="1000"/>
              <a:buFont typeface="Google Sans"/>
              <a:buChar char="○"/>
            </a:pPr>
            <a:r>
              <a:rPr lang="en" sz="1000">
                <a:solidFill>
                  <a:schemeClr val="dk1"/>
                </a:solidFill>
                <a:latin typeface="Google Sans"/>
                <a:ea typeface="Google Sans"/>
                <a:cs typeface="Google Sans"/>
                <a:sym typeface="Google Sans"/>
              </a:rPr>
              <a:t>Also useful for other machine learning algorithms, maybe even more traditional high performance computing (HPC) work</a:t>
            </a:r>
            <a:endParaRPr sz="1000">
              <a:solidFill>
                <a:schemeClr val="dk1"/>
              </a:solidFill>
              <a:latin typeface="Google Sans"/>
              <a:ea typeface="Google Sans"/>
              <a:cs typeface="Google Sans"/>
              <a:sym typeface="Google Sans"/>
            </a:endParaRPr>
          </a:p>
          <a:p>
            <a:pPr indent="-292100" lvl="1" marL="914400" rtl="0" algn="l">
              <a:lnSpc>
                <a:spcPct val="115000"/>
              </a:lnSpc>
              <a:spcBef>
                <a:spcPts val="0"/>
              </a:spcBef>
              <a:spcAft>
                <a:spcPts val="0"/>
              </a:spcAft>
              <a:buClr>
                <a:schemeClr val="dk1"/>
              </a:buClr>
              <a:buSzPts val="1000"/>
              <a:buFont typeface="Google Sans"/>
              <a:buChar char="○"/>
            </a:pPr>
            <a:r>
              <a:rPr lang="en" sz="1000">
                <a:solidFill>
                  <a:schemeClr val="dk1"/>
                </a:solidFill>
                <a:latin typeface="Google Sans"/>
                <a:ea typeface="Google Sans"/>
                <a:cs typeface="Google Sans"/>
                <a:sym typeface="Google Sans"/>
              </a:rPr>
              <a:t>Abstracts away the underlying devices</a:t>
            </a:r>
            <a:endParaRPr sz="1000">
              <a:solidFill>
                <a:schemeClr val="dk1"/>
              </a:solidFill>
              <a:latin typeface="Google Sans"/>
              <a:ea typeface="Google Sans"/>
              <a:cs typeface="Google Sans"/>
              <a:sym typeface="Google Sans"/>
            </a:endParaRPr>
          </a:p>
          <a:p>
            <a:pPr indent="-292100" lvl="0" marL="457200" rtl="0" algn="l">
              <a:lnSpc>
                <a:spcPct val="115000"/>
              </a:lnSpc>
              <a:spcBef>
                <a:spcPts val="0"/>
              </a:spcBef>
              <a:spcAft>
                <a:spcPts val="0"/>
              </a:spcAft>
              <a:buClr>
                <a:schemeClr val="dk1"/>
              </a:buClr>
              <a:buSzPts val="1000"/>
              <a:buFont typeface="Google Sans"/>
              <a:buChar char="●"/>
            </a:pPr>
            <a:r>
              <a:rPr lang="en" sz="1000">
                <a:solidFill>
                  <a:schemeClr val="dk1"/>
                </a:solidFill>
                <a:latin typeface="Google Sans"/>
                <a:ea typeface="Google Sans"/>
                <a:cs typeface="Google Sans"/>
                <a:sym typeface="Google Sans"/>
              </a:rPr>
              <a:t>Portable</a:t>
            </a:r>
            <a:endParaRPr sz="1000">
              <a:solidFill>
                <a:schemeClr val="dk1"/>
              </a:solidFill>
              <a:latin typeface="Google Sans"/>
              <a:ea typeface="Google Sans"/>
              <a:cs typeface="Google Sans"/>
              <a:sym typeface="Google Sans"/>
            </a:endParaRPr>
          </a:p>
          <a:p>
            <a:pPr indent="-292100" lvl="1" marL="914400" rtl="0" algn="l">
              <a:lnSpc>
                <a:spcPct val="115000"/>
              </a:lnSpc>
              <a:spcBef>
                <a:spcPts val="0"/>
              </a:spcBef>
              <a:spcAft>
                <a:spcPts val="0"/>
              </a:spcAft>
              <a:buClr>
                <a:schemeClr val="dk1"/>
              </a:buClr>
              <a:buSzPts val="1000"/>
              <a:buFont typeface="Google Sans"/>
              <a:buChar char="○"/>
            </a:pPr>
            <a:r>
              <a:rPr lang="en" sz="1000">
                <a:solidFill>
                  <a:schemeClr val="dk1"/>
                </a:solidFill>
                <a:latin typeface="Google Sans"/>
                <a:ea typeface="Google Sans"/>
                <a:cs typeface="Google Sans"/>
                <a:sym typeface="Google Sans"/>
              </a:rPr>
              <a:t>Runs on many platforms</a:t>
            </a:r>
            <a:endParaRPr sz="1000">
              <a:solidFill>
                <a:schemeClr val="dk1"/>
              </a:solidFill>
              <a:latin typeface="Google Sans"/>
              <a:ea typeface="Google Sans"/>
              <a:cs typeface="Google Sans"/>
              <a:sym typeface="Google Sans"/>
            </a:endParaRPr>
          </a:p>
          <a:p>
            <a:pPr indent="-292100" lvl="1" marL="914400" rtl="0" algn="l">
              <a:lnSpc>
                <a:spcPct val="115000"/>
              </a:lnSpc>
              <a:spcBef>
                <a:spcPts val="0"/>
              </a:spcBef>
              <a:spcAft>
                <a:spcPts val="0"/>
              </a:spcAft>
              <a:buClr>
                <a:schemeClr val="dk1"/>
              </a:buClr>
              <a:buSzPts val="1000"/>
              <a:buFont typeface="Google Sans"/>
              <a:buChar char="○"/>
            </a:pPr>
            <a:r>
              <a:rPr lang="en" sz="1000">
                <a:solidFill>
                  <a:schemeClr val="dk1"/>
                </a:solidFill>
                <a:latin typeface="Google Sans"/>
                <a:ea typeface="Google Sans"/>
                <a:cs typeface="Google Sans"/>
                <a:sym typeface="Google Sans"/>
              </a:rPr>
              <a:t>Data Center</a:t>
            </a:r>
            <a:endParaRPr sz="1000">
              <a:solidFill>
                <a:schemeClr val="dk1"/>
              </a:solidFill>
              <a:latin typeface="Google Sans"/>
              <a:ea typeface="Google Sans"/>
              <a:cs typeface="Google Sans"/>
              <a:sym typeface="Google Sans"/>
            </a:endParaRPr>
          </a:p>
          <a:p>
            <a:pPr indent="-292100" lvl="1" marL="914400" rtl="0" algn="l">
              <a:lnSpc>
                <a:spcPct val="115000"/>
              </a:lnSpc>
              <a:spcBef>
                <a:spcPts val="0"/>
              </a:spcBef>
              <a:spcAft>
                <a:spcPts val="0"/>
              </a:spcAft>
              <a:buClr>
                <a:schemeClr val="dk1"/>
              </a:buClr>
              <a:buSzPts val="1000"/>
              <a:buFont typeface="Google Sans"/>
              <a:buChar char="○"/>
            </a:pPr>
            <a:r>
              <a:rPr lang="en" sz="1000">
                <a:solidFill>
                  <a:schemeClr val="dk1"/>
                </a:solidFill>
                <a:latin typeface="Google Sans"/>
                <a:ea typeface="Google Sans"/>
                <a:cs typeface="Google Sans"/>
                <a:sym typeface="Google Sans"/>
              </a:rPr>
              <a:t>CPUs and GPUs</a:t>
            </a:r>
            <a:endParaRPr sz="1000">
              <a:solidFill>
                <a:schemeClr val="dk1"/>
              </a:solidFill>
              <a:latin typeface="Google Sans"/>
              <a:ea typeface="Google Sans"/>
              <a:cs typeface="Google Sans"/>
              <a:sym typeface="Google Sans"/>
            </a:endParaRPr>
          </a:p>
          <a:p>
            <a:pPr indent="-292100" lvl="1" marL="914400" rtl="0" algn="l">
              <a:lnSpc>
                <a:spcPct val="115000"/>
              </a:lnSpc>
              <a:spcBef>
                <a:spcPts val="0"/>
              </a:spcBef>
              <a:spcAft>
                <a:spcPts val="0"/>
              </a:spcAft>
              <a:buClr>
                <a:schemeClr val="dk1"/>
              </a:buClr>
              <a:buSzPts val="1000"/>
              <a:buFont typeface="Google Sans"/>
              <a:buChar char="○"/>
            </a:pPr>
            <a:r>
              <a:rPr lang="en" sz="1000">
                <a:solidFill>
                  <a:schemeClr val="dk1"/>
                </a:solidFill>
                <a:latin typeface="Google Sans"/>
                <a:ea typeface="Google Sans"/>
                <a:cs typeface="Google Sans"/>
                <a:sym typeface="Google Sans"/>
              </a:rPr>
              <a:t>Mobile phones</a:t>
            </a:r>
            <a:endParaRPr sz="1000">
              <a:solidFill>
                <a:schemeClr val="dk1"/>
              </a:solidFill>
              <a:latin typeface="Google Sans"/>
              <a:ea typeface="Google Sans"/>
              <a:cs typeface="Google Sans"/>
              <a:sym typeface="Google Sans"/>
            </a:endParaRPr>
          </a:p>
          <a:p>
            <a:pPr indent="-292100" lvl="0" marL="457200" rtl="0" algn="l">
              <a:lnSpc>
                <a:spcPct val="115000"/>
              </a:lnSpc>
              <a:spcBef>
                <a:spcPts val="0"/>
              </a:spcBef>
              <a:spcAft>
                <a:spcPts val="0"/>
              </a:spcAft>
              <a:buClr>
                <a:schemeClr val="dk1"/>
              </a:buClr>
              <a:buSzPts val="1000"/>
              <a:buFont typeface="Google Sans"/>
              <a:buChar char="●"/>
            </a:pPr>
            <a:r>
              <a:rPr lang="en" sz="1000">
                <a:solidFill>
                  <a:schemeClr val="dk1"/>
                </a:solidFill>
                <a:latin typeface="Google Sans"/>
                <a:ea typeface="Google Sans"/>
                <a:cs typeface="Google Sans"/>
                <a:sym typeface="Google Sans"/>
              </a:rPr>
              <a:t>It’s open source!</a:t>
            </a:r>
            <a:endParaRPr sz="10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000">
              <a:latin typeface="Google Sans"/>
              <a:ea typeface="Google Sans"/>
              <a:cs typeface="Google Sans"/>
              <a:sym typeface="Google Sans"/>
            </a:endParaRPr>
          </a:p>
          <a:p>
            <a:pPr indent="0" lvl="0" marL="0" rtl="0" algn="l">
              <a:spcBef>
                <a:spcPts val="0"/>
              </a:spcBef>
              <a:spcAft>
                <a:spcPts val="0"/>
              </a:spcAft>
              <a:buNone/>
            </a:pPr>
            <a:r>
              <a:rPr lang="en" sz="1000">
                <a:latin typeface="Google Sans"/>
                <a:ea typeface="Google Sans"/>
                <a:cs typeface="Google Sans"/>
                <a:sym typeface="Google Sans"/>
              </a:rPr>
              <a:t>First two images are from TensorFlow.org</a:t>
            </a:r>
            <a:endParaRPr sz="1000">
              <a:latin typeface="Google Sans"/>
              <a:ea typeface="Google Sans"/>
              <a:cs typeface="Google Sans"/>
              <a:sym typeface="Google Sans"/>
            </a:endParaRPr>
          </a:p>
          <a:p>
            <a:pPr indent="0" lvl="0" marL="0" rtl="0" algn="l">
              <a:spcBef>
                <a:spcPts val="0"/>
              </a:spcBef>
              <a:spcAft>
                <a:spcPts val="0"/>
              </a:spcAft>
              <a:buNone/>
            </a:pPr>
            <a:r>
              <a:rPr lang="en" sz="1000">
                <a:latin typeface="Google Sans"/>
                <a:ea typeface="Google Sans"/>
                <a:cs typeface="Google Sans"/>
                <a:sym typeface="Google Sans"/>
              </a:rPr>
              <a:t>Open Source Image recreated from </a:t>
            </a:r>
            <a:r>
              <a:rPr lang="en" sz="1000" u="sng">
                <a:solidFill>
                  <a:schemeClr val="hlink"/>
                </a:solidFill>
                <a:latin typeface="Google Sans"/>
                <a:ea typeface="Google Sans"/>
                <a:cs typeface="Google Sans"/>
                <a:sym typeface="Google Sans"/>
                <a:hlinkClick r:id="rId2"/>
              </a:rPr>
              <a:t>Public Domain version</a:t>
            </a:r>
            <a:endParaRPr sz="1000">
              <a:latin typeface="Google Sans"/>
              <a:ea typeface="Google Sans"/>
              <a:cs typeface="Google Sans"/>
              <a:sym typeface="Google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5790b4fb1e_1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5790b4fb1e_1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rgbClr val="202124"/>
                </a:solidFill>
              </a:rPr>
              <a:t>Fashion MNIST dataset which contains 70,000 grayscale images in 10 categories. The images show individual articles of clothing at low resolution (28 by 28 pixels)</a:t>
            </a:r>
            <a:endParaRPr>
              <a:solidFill>
                <a:srgbClr val="202124"/>
              </a:solidFill>
            </a:endParaRPr>
          </a:p>
          <a:p>
            <a:pPr indent="0" lvl="0" marL="0" rtl="0" algn="l">
              <a:lnSpc>
                <a:spcPct val="115000"/>
              </a:lnSpc>
              <a:spcBef>
                <a:spcPts val="1200"/>
              </a:spcBef>
              <a:spcAft>
                <a:spcPts val="0"/>
              </a:spcAft>
              <a:buClr>
                <a:schemeClr val="dk1"/>
              </a:buClr>
              <a:buSzPts val="1100"/>
              <a:buFont typeface="Arial"/>
              <a:buNone/>
            </a:pPr>
            <a:r>
              <a:rPr lang="en">
                <a:solidFill>
                  <a:srgbClr val="202124"/>
                </a:solidFill>
              </a:rPr>
              <a:t>Fashion MNIST is intended as a drop-in replacement for the classic </a:t>
            </a:r>
            <a:r>
              <a:rPr lang="en" u="sng">
                <a:solidFill>
                  <a:srgbClr val="1A73E8"/>
                </a:solidFill>
                <a:hlinkClick r:id="rId2"/>
              </a:rPr>
              <a:t>MNIST</a:t>
            </a:r>
            <a:r>
              <a:rPr lang="en">
                <a:solidFill>
                  <a:srgbClr val="202124"/>
                </a:solidFill>
              </a:rPr>
              <a:t> dataset—often used as the "Hello, World" of machine learning programs for computer vision. The MNIST dataset contains images of handwritten digits (0, 1, 2, etc) in an identical format to the articles of clothing we'll use here.</a:t>
            </a:r>
            <a:endParaRPr>
              <a:solidFill>
                <a:srgbClr val="202124"/>
              </a:solidFill>
            </a:endParaRPr>
          </a:p>
          <a:p>
            <a:pPr indent="0" lvl="0" marL="0" rtl="0" algn="l">
              <a:lnSpc>
                <a:spcPct val="115000"/>
              </a:lnSpc>
              <a:spcBef>
                <a:spcPts val="1200"/>
              </a:spcBef>
              <a:spcAft>
                <a:spcPts val="0"/>
              </a:spcAft>
              <a:buClr>
                <a:schemeClr val="dk1"/>
              </a:buClr>
              <a:buSzPts val="1100"/>
              <a:buFont typeface="Arial"/>
              <a:buNone/>
            </a:pPr>
            <a:r>
              <a:rPr lang="en">
                <a:solidFill>
                  <a:srgbClr val="202124"/>
                </a:solidFill>
              </a:rPr>
              <a:t>This guide uses Fashion MNIST for variety, and because it's a slightly more challenging problem than regular MNIST. Both datasets are relatively small and are used to verify that an algorithm works as expected. They're good starting points to test and debug code.</a:t>
            </a:r>
            <a:endParaRPr>
              <a:solidFill>
                <a:srgbClr val="202124"/>
              </a:solidFill>
            </a:endParaRPr>
          </a:p>
          <a:p>
            <a:pPr indent="0" lvl="0" marL="0" rtl="0" algn="l">
              <a:lnSpc>
                <a:spcPct val="115000"/>
              </a:lnSpc>
              <a:spcBef>
                <a:spcPts val="1200"/>
              </a:spcBef>
              <a:spcAft>
                <a:spcPts val="0"/>
              </a:spcAft>
              <a:buNone/>
            </a:pPr>
            <a:r>
              <a:rPr lang="en">
                <a:solidFill>
                  <a:srgbClr val="202124"/>
                </a:solidFill>
              </a:rPr>
              <a:t>We will use 60,000 images to train the network and 10,000 images to evaluate how accurately the network learned to classify images. You can access the Fashion MNIST directly from TensorFlow, just import and load the data.</a:t>
            </a:r>
            <a:endParaRPr>
              <a:solidFill>
                <a:srgbClr val="202124"/>
              </a:solidFill>
            </a:endParaRPr>
          </a:p>
          <a:p>
            <a:pPr indent="0" lvl="0" marL="0" rtl="0" algn="l">
              <a:lnSpc>
                <a:spcPct val="115000"/>
              </a:lnSpc>
              <a:spcBef>
                <a:spcPts val="1200"/>
              </a:spcBef>
              <a:spcAft>
                <a:spcPts val="1200"/>
              </a:spcAft>
              <a:buNone/>
            </a:pPr>
            <a:r>
              <a:rPr lang="en">
                <a:solidFill>
                  <a:srgbClr val="202124"/>
                </a:solidFill>
              </a:rPr>
              <a:t>Image from </a:t>
            </a:r>
            <a:r>
              <a:rPr lang="en" u="sng">
                <a:solidFill>
                  <a:schemeClr val="hlink"/>
                </a:solidFill>
                <a:hlinkClick r:id="rId3"/>
              </a:rPr>
              <a:t>https://github.com/zalandoresearch/fashion-mnist</a:t>
            </a:r>
            <a:r>
              <a:rPr lang="en">
                <a:solidFill>
                  <a:srgbClr val="202124"/>
                </a:solidFill>
              </a:rPr>
              <a:t> The MIT License (MIT) Copyright © [2017] Zalando SE</a:t>
            </a:r>
            <a:endParaRPr>
              <a:solidFill>
                <a:srgbClr val="202124"/>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5cf007996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5cf007996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jump into the code!</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en"/>
              <a:t>Go to the exercise notebook</a:t>
            </a:r>
            <a:endParaRPr/>
          </a:p>
          <a:p>
            <a:pPr indent="-298450" lvl="0" marL="457200" rtl="0" algn="l">
              <a:spcBef>
                <a:spcPts val="0"/>
              </a:spcBef>
              <a:spcAft>
                <a:spcPts val="0"/>
              </a:spcAft>
              <a:buSzPts val="1100"/>
              <a:buAutoNum type="arabicPeriod"/>
            </a:pPr>
            <a:r>
              <a:rPr lang="en"/>
              <a:t>Open the exercise in Colab, a browser based notebook for running code in the cloud without needing to setup your computer.</a:t>
            </a:r>
            <a:endParaRPr/>
          </a:p>
          <a:p>
            <a:pPr indent="-298450" lvl="0" marL="457200" rtl="0" algn="l">
              <a:spcBef>
                <a:spcPts val="0"/>
              </a:spcBef>
              <a:spcAft>
                <a:spcPts val="0"/>
              </a:spcAft>
              <a:buSzPts val="1100"/>
              <a:buAutoNum type="arabicPeriod"/>
            </a:pPr>
            <a:r>
              <a:rPr lang="en"/>
              <a:t>Sign into your Google account</a:t>
            </a:r>
            <a:r>
              <a:rPr lang="en"/>
              <a:t> (if it is their own account they can save the notebook in Drive to refer to later)</a:t>
            </a:r>
            <a:endParaRPr/>
          </a:p>
          <a:p>
            <a:pPr indent="-298450" lvl="0" marL="457200" rtl="0" algn="l">
              <a:spcBef>
                <a:spcPts val="0"/>
              </a:spcBef>
              <a:spcAft>
                <a:spcPts val="0"/>
              </a:spcAft>
              <a:buSzPts val="1100"/>
              <a:buAutoNum type="arabicPeriod"/>
            </a:pPr>
            <a:r>
              <a:rPr lang="en"/>
              <a:t>Activate the cloud-based runtime so you can run code in the cloud rather than setting up your machine</a:t>
            </a:r>
            <a:endParaRPr/>
          </a:p>
          <a:p>
            <a:pPr indent="-298450" lvl="0" marL="457200" rtl="0" algn="l">
              <a:spcBef>
                <a:spcPts val="0"/>
              </a:spcBef>
              <a:spcAft>
                <a:spcPts val="0"/>
              </a:spcAft>
              <a:buSzPts val="1100"/>
              <a:buAutoNum type="arabicPeriod"/>
            </a:pPr>
            <a:r>
              <a:rPr lang="en"/>
              <a:t>Run the code in a cell by clicking on the play/triangle button.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5cf0079967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5cf0079967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5790b4fb1e_1_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5790b4fb1e_1_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5790b4fb1e_1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5790b4fb1e_1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606366"/>
                </a:solidFill>
                <a:latin typeface="Google Sans"/>
                <a:ea typeface="Google Sans"/>
                <a:cs typeface="Google Sans"/>
                <a:sym typeface="Google Sans"/>
              </a:rPr>
              <a:t>In this exercise, we will use TF.Keras, a high-level API to build and train models in TensorFlow.</a:t>
            </a:r>
            <a:endParaRPr>
              <a:solidFill>
                <a:srgbClr val="606366"/>
              </a:solidFill>
              <a:latin typeface="Google Sans"/>
              <a:ea typeface="Google Sans"/>
              <a:cs typeface="Google Sans"/>
              <a:sym typeface="Google Sans"/>
            </a:endParaRPr>
          </a:p>
          <a:p>
            <a:pPr indent="0" lvl="0" marL="0" rtl="0" algn="l">
              <a:lnSpc>
                <a:spcPct val="115000"/>
              </a:lnSpc>
              <a:spcBef>
                <a:spcPts val="0"/>
              </a:spcBef>
              <a:spcAft>
                <a:spcPts val="0"/>
              </a:spcAft>
              <a:buClr>
                <a:schemeClr val="dk1"/>
              </a:buClr>
              <a:buSzPts val="1100"/>
              <a:buFont typeface="Arial"/>
              <a:buNone/>
            </a:pPr>
            <a:r>
              <a:t/>
            </a:r>
            <a:endParaRPr>
              <a:solidFill>
                <a:srgbClr val="606366"/>
              </a:solidFill>
              <a:latin typeface="Google Sans"/>
              <a:ea typeface="Google Sans"/>
              <a:cs typeface="Google Sans"/>
              <a:sym typeface="Google Sans"/>
            </a:endParaRPr>
          </a:p>
          <a:p>
            <a:pPr indent="0" lvl="0" marL="0" rtl="0" algn="l">
              <a:lnSpc>
                <a:spcPct val="115000"/>
              </a:lnSpc>
              <a:spcBef>
                <a:spcPts val="0"/>
              </a:spcBef>
              <a:spcAft>
                <a:spcPts val="0"/>
              </a:spcAft>
              <a:buClr>
                <a:schemeClr val="dk1"/>
              </a:buClr>
              <a:buSzPts val="1100"/>
              <a:buFont typeface="Arial"/>
              <a:buNone/>
            </a:pPr>
            <a:r>
              <a:rPr lang="en" u="sng">
                <a:solidFill>
                  <a:srgbClr val="1973E8"/>
                </a:solidFill>
                <a:latin typeface="Google Sans"/>
                <a:ea typeface="Google Sans"/>
                <a:cs typeface="Google Sans"/>
                <a:sym typeface="Google Sans"/>
                <a:hlinkClick r:id="rId2"/>
              </a:rPr>
              <a:t>Tf.keras</a:t>
            </a:r>
            <a:r>
              <a:rPr lang="en">
                <a:solidFill>
                  <a:srgbClr val="606366"/>
                </a:solidFill>
                <a:latin typeface="Google Sans"/>
                <a:ea typeface="Google Sans"/>
                <a:cs typeface="Google Sans"/>
                <a:sym typeface="Google Sans"/>
              </a:rPr>
              <a:t> is TensorFlow's implementation of the </a:t>
            </a:r>
            <a:r>
              <a:rPr lang="en" u="sng">
                <a:solidFill>
                  <a:srgbClr val="1973E8"/>
                </a:solidFill>
                <a:latin typeface="Google Sans"/>
                <a:ea typeface="Google Sans"/>
                <a:cs typeface="Google Sans"/>
                <a:sym typeface="Google Sans"/>
                <a:hlinkClick r:id="rId3"/>
              </a:rPr>
              <a:t>Keras API specification</a:t>
            </a:r>
            <a:r>
              <a:rPr lang="en">
                <a:solidFill>
                  <a:srgbClr val="606366"/>
                </a:solidFill>
                <a:latin typeface="Google Sans"/>
                <a:ea typeface="Google Sans"/>
                <a:cs typeface="Google Sans"/>
                <a:sym typeface="Google Sans"/>
              </a:rPr>
              <a:t>. This is a high-level API to build and train models that includes first-class support for TensorFlow-specific functionality.</a:t>
            </a:r>
            <a:endParaRPr>
              <a:solidFill>
                <a:srgbClr val="606366"/>
              </a:solidFill>
              <a:latin typeface="Google Sans"/>
              <a:ea typeface="Google Sans"/>
              <a:cs typeface="Google Sans"/>
              <a:sym typeface="Google Sans"/>
            </a:endParaRPr>
          </a:p>
          <a:p>
            <a:pPr indent="0" lvl="0" marL="0" rtl="0" algn="l">
              <a:lnSpc>
                <a:spcPct val="115000"/>
              </a:lnSpc>
              <a:spcBef>
                <a:spcPts val="0"/>
              </a:spcBef>
              <a:spcAft>
                <a:spcPts val="0"/>
              </a:spcAft>
              <a:buClr>
                <a:schemeClr val="dk1"/>
              </a:buClr>
              <a:buSzPts val="1100"/>
              <a:buFont typeface="Arial"/>
              <a:buNone/>
            </a:pPr>
            <a:r>
              <a:t/>
            </a:r>
            <a:endParaRPr>
              <a:solidFill>
                <a:srgbClr val="606366"/>
              </a:solidFill>
              <a:latin typeface="Google Sans"/>
              <a:ea typeface="Google Sans"/>
              <a:cs typeface="Google Sans"/>
              <a:sym typeface="Google Sans"/>
            </a:endParaRPr>
          </a:p>
          <a:p>
            <a:pPr indent="0" lvl="0" marL="0" rtl="0" algn="l">
              <a:lnSpc>
                <a:spcPct val="115000"/>
              </a:lnSpc>
              <a:spcBef>
                <a:spcPts val="0"/>
              </a:spcBef>
              <a:spcAft>
                <a:spcPts val="0"/>
              </a:spcAft>
              <a:buClr>
                <a:schemeClr val="dk1"/>
              </a:buClr>
              <a:buSzPts val="1100"/>
              <a:buFont typeface="Arial"/>
              <a:buNone/>
            </a:pPr>
            <a:r>
              <a:rPr lang="en" u="sng">
                <a:solidFill>
                  <a:srgbClr val="1973E8"/>
                </a:solidFill>
                <a:latin typeface="Google Sans"/>
                <a:ea typeface="Google Sans"/>
                <a:cs typeface="Google Sans"/>
                <a:sym typeface="Google Sans"/>
                <a:hlinkClick r:id="rId4"/>
              </a:rPr>
              <a:t>tf.keras</a:t>
            </a:r>
            <a:r>
              <a:rPr lang="en">
                <a:solidFill>
                  <a:srgbClr val="606366"/>
                </a:solidFill>
                <a:latin typeface="Google Sans"/>
                <a:ea typeface="Google Sans"/>
                <a:cs typeface="Google Sans"/>
                <a:sym typeface="Google Sans"/>
              </a:rPr>
              <a:t> makes TensorFlow easier to use without sacrificing flexibility and performance.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1">
  <p:cSld name="SECTION_HEADER_3">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6636" l="0" r="20911" t="24373"/>
          <a:stretch/>
        </p:blipFill>
        <p:spPr>
          <a:xfrm>
            <a:off x="4360400" y="-30925"/>
            <a:ext cx="4783600" cy="5174427"/>
          </a:xfrm>
          <a:prstGeom prst="rect">
            <a:avLst/>
          </a:prstGeom>
          <a:noFill/>
          <a:ln>
            <a:noFill/>
          </a:ln>
        </p:spPr>
      </p:pic>
      <p:pic>
        <p:nvPicPr>
          <p:cNvPr id="10" name="Google Shape;10;p2"/>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11" name="Google Shape;11;p2"/>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2" name="Google Shape;12;p2"/>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_1_2_2_1">
    <p:spTree>
      <p:nvGrpSpPr>
        <p:cNvPr id="52" name="Shape 52"/>
        <p:cNvGrpSpPr/>
        <p:nvPr/>
      </p:nvGrpSpPr>
      <p:grpSpPr>
        <a:xfrm>
          <a:off x="0" y="0"/>
          <a:ext cx="0" cy="0"/>
          <a:chOff x="0" y="0"/>
          <a:chExt cx="0" cy="0"/>
        </a:xfrm>
      </p:grpSpPr>
      <p:pic>
        <p:nvPicPr>
          <p:cNvPr id="53" name="Google Shape;53;p11"/>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
        <p:nvSpPr>
          <p:cNvPr id="54" name="Google Shape;54;p11"/>
          <p:cNvSpPr txBox="1"/>
          <p:nvPr>
            <p:ph type="title"/>
          </p:nvPr>
        </p:nvSpPr>
        <p:spPr>
          <a:xfrm>
            <a:off x="417675" y="341875"/>
            <a:ext cx="79182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TITLE_1_2_2_1_1">
    <p:spTree>
      <p:nvGrpSpPr>
        <p:cNvPr id="55" name="Shape 55"/>
        <p:cNvGrpSpPr/>
        <p:nvPr/>
      </p:nvGrpSpPr>
      <p:grpSpPr>
        <a:xfrm>
          <a:off x="0" y="0"/>
          <a:ext cx="0" cy="0"/>
          <a:chOff x="0" y="0"/>
          <a:chExt cx="0" cy="0"/>
        </a:xfrm>
      </p:grpSpPr>
      <p:pic>
        <p:nvPicPr>
          <p:cNvPr id="56" name="Google Shape;56;p12"/>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Dark Background">
  <p:cSld name="TITLE_1_2_2_1_1_1">
    <p:bg>
      <p:bgPr>
        <a:solidFill>
          <a:srgbClr val="000000"/>
        </a:solidFill>
      </p:bgPr>
    </p:bg>
    <p:spTree>
      <p:nvGrpSpPr>
        <p:cNvPr id="57" name="Shape 57"/>
        <p:cNvGrpSpPr/>
        <p:nvPr/>
      </p:nvGrpSpPr>
      <p:grpSpPr>
        <a:xfrm>
          <a:off x="0" y="0"/>
          <a:ext cx="0" cy="0"/>
          <a:chOff x="0" y="0"/>
          <a:chExt cx="0" cy="0"/>
        </a:xfrm>
      </p:grpSpPr>
      <p:pic>
        <p:nvPicPr>
          <p:cNvPr id="58" name="Google Shape;58;p13"/>
          <p:cNvPicPr preferRelativeResize="0"/>
          <p:nvPr/>
        </p:nvPicPr>
        <p:blipFill rotWithShape="1">
          <a:blip r:embed="rId2">
            <a:alphaModFix/>
          </a:blip>
          <a:srcRect b="36163" l="0" r="0" t="29027"/>
          <a:stretch/>
        </p:blipFill>
        <p:spPr>
          <a:xfrm>
            <a:off x="8142925" y="129001"/>
            <a:ext cx="824649" cy="2923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Dark Background 1">
  <p:cSld name="TITLE_1_2_2_1_1_1_1">
    <p:bg>
      <p:bgPr>
        <a:solidFill>
          <a:srgbClr val="000000"/>
        </a:solidFill>
      </p:bgPr>
    </p:bg>
    <p:spTree>
      <p:nvGrpSpPr>
        <p:cNvPr id="59" name="Shape 59"/>
        <p:cNvGrpSpPr/>
        <p:nvPr/>
      </p:nvGrpSpPr>
      <p:grpSpPr>
        <a:xfrm>
          <a:off x="0" y="0"/>
          <a:ext cx="0" cy="0"/>
          <a:chOff x="0" y="0"/>
          <a:chExt cx="0" cy="0"/>
        </a:xfrm>
      </p:grpSpPr>
      <p:pic>
        <p:nvPicPr>
          <p:cNvPr id="60" name="Google Shape;60;p14"/>
          <p:cNvPicPr preferRelativeResize="0"/>
          <p:nvPr/>
        </p:nvPicPr>
        <p:blipFill rotWithShape="1">
          <a:blip r:embed="rId2">
            <a:alphaModFix/>
          </a:blip>
          <a:srcRect b="36163" l="0" r="0" t="29027"/>
          <a:stretch/>
        </p:blipFill>
        <p:spPr>
          <a:xfrm>
            <a:off x="8142925" y="129001"/>
            <a:ext cx="824649" cy="29232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2">
  <p:cSld name="SECTION_HEADER_3_2">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49869" l="0" r="41619" t="0"/>
          <a:stretch/>
        </p:blipFill>
        <p:spPr>
          <a:xfrm>
            <a:off x="3314875" y="973200"/>
            <a:ext cx="5829123" cy="4170298"/>
          </a:xfrm>
          <a:prstGeom prst="rect">
            <a:avLst/>
          </a:prstGeom>
          <a:noFill/>
          <a:ln>
            <a:noFill/>
          </a:ln>
        </p:spPr>
      </p:pic>
      <p:sp>
        <p:nvSpPr>
          <p:cNvPr id="15" name="Google Shape;15;p3"/>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6" name="Google Shape;16;p3"/>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17" name="Google Shape;17;p3"/>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3">
  <p:cSld name="SECTION_HEADER_3_2_1">
    <p:spTree>
      <p:nvGrpSpPr>
        <p:cNvPr id="18" name="Shape 18"/>
        <p:cNvGrpSpPr/>
        <p:nvPr/>
      </p:nvGrpSpPr>
      <p:grpSpPr>
        <a:xfrm>
          <a:off x="0" y="0"/>
          <a:ext cx="0" cy="0"/>
          <a:chOff x="0" y="0"/>
          <a:chExt cx="0" cy="0"/>
        </a:xfrm>
      </p:grpSpPr>
      <p:pic>
        <p:nvPicPr>
          <p:cNvPr id="19" name="Google Shape;19;p4"/>
          <p:cNvPicPr preferRelativeResize="0"/>
          <p:nvPr/>
        </p:nvPicPr>
        <p:blipFill rotWithShape="1">
          <a:blip r:embed="rId2">
            <a:alphaModFix/>
          </a:blip>
          <a:srcRect b="-3798" l="0" r="34819" t="-1420"/>
          <a:stretch/>
        </p:blipFill>
        <p:spPr>
          <a:xfrm>
            <a:off x="4505775" y="197154"/>
            <a:ext cx="4638225" cy="4589450"/>
          </a:xfrm>
          <a:prstGeom prst="rect">
            <a:avLst/>
          </a:prstGeom>
          <a:noFill/>
          <a:ln>
            <a:noFill/>
          </a:ln>
        </p:spPr>
      </p:pic>
      <p:sp>
        <p:nvSpPr>
          <p:cNvPr id="20" name="Google Shape;20;p4"/>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21" name="Google Shape;21;p4"/>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22" name="Google Shape;22;p4"/>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1" type="tx">
  <p:cSld name="TITLE_AND_BODY">
    <p:bg>
      <p:bgPr>
        <a:solidFill>
          <a:srgbClr val="F8F9FA"/>
        </a:solidFill>
      </p:bgPr>
    </p:bg>
    <p:spTree>
      <p:nvGrpSpPr>
        <p:cNvPr id="23" name="Shape 23"/>
        <p:cNvGrpSpPr/>
        <p:nvPr/>
      </p:nvGrpSpPr>
      <p:grpSpPr>
        <a:xfrm>
          <a:off x="0" y="0"/>
          <a:ext cx="0" cy="0"/>
          <a:chOff x="0" y="0"/>
          <a:chExt cx="0" cy="0"/>
        </a:xfrm>
      </p:grpSpPr>
      <p:pic>
        <p:nvPicPr>
          <p:cNvPr id="24" name="Google Shape;24;p5"/>
          <p:cNvPicPr preferRelativeResize="0"/>
          <p:nvPr/>
        </p:nvPicPr>
        <p:blipFill rotWithShape="1">
          <a:blip r:embed="rId2">
            <a:alphaModFix/>
          </a:blip>
          <a:srcRect b="64406" l="-1041" r="3745" t="-3192"/>
          <a:stretch/>
        </p:blipFill>
        <p:spPr>
          <a:xfrm rot="10800000">
            <a:off x="615195" y="0"/>
            <a:ext cx="2321350" cy="925400"/>
          </a:xfrm>
          <a:prstGeom prst="rect">
            <a:avLst/>
          </a:prstGeom>
          <a:noFill/>
          <a:ln>
            <a:noFill/>
          </a:ln>
        </p:spPr>
      </p:pic>
      <p:sp>
        <p:nvSpPr>
          <p:cNvPr id="25" name="Google Shape;25;p5"/>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26" name="Google Shape;26;p5"/>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27" name="Google Shape;27;p5"/>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2">
  <p:cSld name="TITLE_AND_BODY_4">
    <p:bg>
      <p:bgPr>
        <a:solidFill>
          <a:srgbClr val="F8F9FA"/>
        </a:solidFill>
      </p:bgPr>
    </p:bg>
    <p:spTree>
      <p:nvGrpSpPr>
        <p:cNvPr id="28" name="Shape 28"/>
        <p:cNvGrpSpPr/>
        <p:nvPr/>
      </p:nvGrpSpPr>
      <p:grpSpPr>
        <a:xfrm>
          <a:off x="0" y="0"/>
          <a:ext cx="0" cy="0"/>
          <a:chOff x="0" y="0"/>
          <a:chExt cx="0" cy="0"/>
        </a:xfrm>
      </p:grpSpPr>
      <p:pic>
        <p:nvPicPr>
          <p:cNvPr id="29" name="Google Shape;29;p6"/>
          <p:cNvPicPr preferRelativeResize="0"/>
          <p:nvPr/>
        </p:nvPicPr>
        <p:blipFill rotWithShape="1">
          <a:blip r:embed="rId2">
            <a:alphaModFix/>
          </a:blip>
          <a:srcRect b="0" l="6331" r="0" t="44586"/>
          <a:stretch/>
        </p:blipFill>
        <p:spPr>
          <a:xfrm>
            <a:off x="0" y="0"/>
            <a:ext cx="2431776" cy="1220349"/>
          </a:xfrm>
          <a:prstGeom prst="rect">
            <a:avLst/>
          </a:prstGeom>
          <a:noFill/>
          <a:ln>
            <a:noFill/>
          </a:ln>
        </p:spPr>
      </p:pic>
      <p:sp>
        <p:nvSpPr>
          <p:cNvPr id="30" name="Google Shape;30;p6"/>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31" name="Google Shape;31;p6"/>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32" name="Google Shape;32;p6"/>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3">
  <p:cSld name="TITLE_AND_BODY_3">
    <p:bg>
      <p:bgPr>
        <a:solidFill>
          <a:srgbClr val="F8F9FA"/>
        </a:solidFill>
      </p:bgPr>
    </p:bg>
    <p:spTree>
      <p:nvGrpSpPr>
        <p:cNvPr id="33"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a:off x="39775" y="66250"/>
            <a:ext cx="2008061" cy="1247951"/>
          </a:xfrm>
          <a:prstGeom prst="rect">
            <a:avLst/>
          </a:prstGeom>
          <a:noFill/>
          <a:ln>
            <a:noFill/>
          </a:ln>
        </p:spPr>
      </p:pic>
      <p:sp>
        <p:nvSpPr>
          <p:cNvPr id="35" name="Google Shape;35;p7"/>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36" name="Google Shape;36;p7"/>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37" name="Google Shape;37;p7"/>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ge Title and Text">
  <p:cSld name="TITLE_AND_BODY_1">
    <p:bg>
      <p:bgPr>
        <a:no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17675" y="341875"/>
            <a:ext cx="79182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 name="Google Shape;40;p8"/>
          <p:cNvSpPr txBox="1"/>
          <p:nvPr>
            <p:ph idx="1" type="subTitle"/>
          </p:nvPr>
        </p:nvSpPr>
        <p:spPr>
          <a:xfrm>
            <a:off x="591450" y="1020025"/>
            <a:ext cx="7744500" cy="33789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sz="18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41" name="Google Shape;41;p8"/>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Title and Text 1/3" type="blank">
  <p:cSld name="BLANK">
    <p:spTree>
      <p:nvGrpSpPr>
        <p:cNvPr id="42" name="Shape 42"/>
        <p:cNvGrpSpPr/>
        <p:nvPr/>
      </p:nvGrpSpPr>
      <p:grpSpPr>
        <a:xfrm>
          <a:off x="0" y="0"/>
          <a:ext cx="0" cy="0"/>
          <a:chOff x="0" y="0"/>
          <a:chExt cx="0" cy="0"/>
        </a:xfrm>
      </p:grpSpPr>
      <p:sp>
        <p:nvSpPr>
          <p:cNvPr id="43" name="Google Shape;43;p9"/>
          <p:cNvSpPr/>
          <p:nvPr/>
        </p:nvSpPr>
        <p:spPr>
          <a:xfrm>
            <a:off x="2905275" y="0"/>
            <a:ext cx="6238800" cy="5143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9"/>
          <p:cNvSpPr txBox="1"/>
          <p:nvPr>
            <p:ph type="title"/>
          </p:nvPr>
        </p:nvSpPr>
        <p:spPr>
          <a:xfrm>
            <a:off x="417673" y="341875"/>
            <a:ext cx="22350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5" name="Google Shape;45;p9"/>
          <p:cNvSpPr txBox="1"/>
          <p:nvPr>
            <p:ph idx="1" type="subTitle"/>
          </p:nvPr>
        </p:nvSpPr>
        <p:spPr>
          <a:xfrm>
            <a:off x="587148" y="835792"/>
            <a:ext cx="2235000" cy="35631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46" name="Google Shape;46;p9"/>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Title and Text 1/2">
  <p:cSld name="BLANK_1">
    <p:spTree>
      <p:nvGrpSpPr>
        <p:cNvPr id="47" name="Shape 47"/>
        <p:cNvGrpSpPr/>
        <p:nvPr/>
      </p:nvGrpSpPr>
      <p:grpSpPr>
        <a:xfrm>
          <a:off x="0" y="0"/>
          <a:ext cx="0" cy="0"/>
          <a:chOff x="0" y="0"/>
          <a:chExt cx="0" cy="0"/>
        </a:xfrm>
      </p:grpSpPr>
      <p:sp>
        <p:nvSpPr>
          <p:cNvPr id="48" name="Google Shape;48;p10"/>
          <p:cNvSpPr/>
          <p:nvPr/>
        </p:nvSpPr>
        <p:spPr>
          <a:xfrm>
            <a:off x="4572000" y="0"/>
            <a:ext cx="4572000" cy="5143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0"/>
          <p:cNvSpPr txBox="1"/>
          <p:nvPr>
            <p:ph type="title"/>
          </p:nvPr>
        </p:nvSpPr>
        <p:spPr>
          <a:xfrm>
            <a:off x="417677" y="341875"/>
            <a:ext cx="38079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0" name="Google Shape;50;p10"/>
          <p:cNvSpPr txBox="1"/>
          <p:nvPr>
            <p:ph idx="1" type="subTitle"/>
          </p:nvPr>
        </p:nvSpPr>
        <p:spPr>
          <a:xfrm>
            <a:off x="570075" y="835794"/>
            <a:ext cx="3807900" cy="35631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51" name="Google Shape;51;p10"/>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flipH="1">
            <a:off x="424075" y="1957325"/>
            <a:ext cx="3459000" cy="3416400"/>
          </a:xfrm>
          <a:prstGeom prst="rect">
            <a:avLst/>
          </a:prstGeom>
          <a:noFill/>
          <a:ln>
            <a:noFill/>
          </a:ln>
        </p:spPr>
        <p:txBody>
          <a:bodyPr anchorCtr="0" anchor="t" bIns="22850" lIns="91450" spcFirstLastPara="1" rIns="22850" wrap="square" tIns="22850">
            <a:noAutofit/>
          </a:bodyPr>
          <a:lstStyle>
            <a:lvl1pPr indent="-342900" lvl="0" marL="457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1pPr>
            <a:lvl2pPr indent="-342900" lvl="1" marL="914400" rtl="0">
              <a:lnSpc>
                <a:spcPct val="115000"/>
              </a:lnSpc>
              <a:spcBef>
                <a:spcPts val="1000"/>
              </a:spcBef>
              <a:spcAft>
                <a:spcPts val="0"/>
              </a:spcAft>
              <a:buClr>
                <a:srgbClr val="666666"/>
              </a:buClr>
              <a:buSzPts val="1800"/>
              <a:buFont typeface="Google Sans"/>
              <a:buChar char="●"/>
              <a:defRPr sz="1800">
                <a:latin typeface="Google Sans"/>
                <a:ea typeface="Google Sans"/>
                <a:cs typeface="Google Sans"/>
                <a:sym typeface="Google Sans"/>
              </a:defRPr>
            </a:lvl2pPr>
            <a:lvl3pPr indent="-342900" lvl="2" marL="1371600" rtl="0">
              <a:lnSpc>
                <a:spcPct val="115000"/>
              </a:lnSpc>
              <a:spcBef>
                <a:spcPts val="1000"/>
              </a:spcBef>
              <a:spcAft>
                <a:spcPts val="0"/>
              </a:spcAft>
              <a:buClr>
                <a:schemeClr val="dk2"/>
              </a:buClr>
              <a:buSzPts val="1800"/>
              <a:buFont typeface="Google Sans"/>
              <a:buChar char="○"/>
              <a:defRPr sz="1800">
                <a:latin typeface="Google Sans"/>
                <a:ea typeface="Google Sans"/>
                <a:cs typeface="Google Sans"/>
                <a:sym typeface="Google Sans"/>
              </a:defRPr>
            </a:lvl3pPr>
            <a:lvl4pPr indent="-342900" lvl="3" marL="18288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4pPr>
            <a:lvl5pPr indent="-342900" lvl="4" marL="22860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5pPr>
            <a:lvl6pPr indent="-342900" lvl="5" marL="2743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6pPr>
            <a:lvl7pPr indent="-342900" lvl="6" marL="32004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7pPr>
            <a:lvl8pPr indent="-342900" lvl="7" marL="36576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8pPr>
            <a:lvl9pPr indent="-342900" lvl="8" marL="4114800" rtl="0">
              <a:lnSpc>
                <a:spcPct val="115000"/>
              </a:lnSpc>
              <a:spcBef>
                <a:spcPts val="1000"/>
              </a:spcBef>
              <a:spcAft>
                <a:spcPts val="300"/>
              </a:spcAft>
              <a:buSzPts val="1800"/>
              <a:buFont typeface="Google Sans"/>
              <a:buChar char="■"/>
              <a:defRPr sz="1800">
                <a:latin typeface="Google Sans"/>
                <a:ea typeface="Google Sans"/>
                <a:cs typeface="Google Sans"/>
                <a:sym typeface="Google Sans"/>
              </a:defRPr>
            </a:lvl9pPr>
          </a:lstStyle>
          <a:p/>
        </p:txBody>
      </p:sp>
      <p:sp>
        <p:nvSpPr>
          <p:cNvPr id="7" name="Google Shape;7;p1"/>
          <p:cNvSpPr txBox="1"/>
          <p:nvPr>
            <p:ph idx="2" type="body"/>
          </p:nvPr>
        </p:nvSpPr>
        <p:spPr>
          <a:xfrm flipH="1">
            <a:off x="4434726" y="1957325"/>
            <a:ext cx="4330800" cy="3416400"/>
          </a:xfrm>
          <a:prstGeom prst="rect">
            <a:avLst/>
          </a:prstGeom>
          <a:noFill/>
          <a:ln>
            <a:noFill/>
          </a:ln>
        </p:spPr>
        <p:txBody>
          <a:bodyPr anchorCtr="0" anchor="t" bIns="22850" lIns="91450" spcFirstLastPara="1" rIns="22850" wrap="square" tIns="22850">
            <a:noAutofit/>
          </a:bodyPr>
          <a:lstStyle>
            <a:lvl1pPr indent="-342900" lvl="0" marL="457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1pPr>
            <a:lvl2pPr indent="-342900" lvl="1" marL="914400" rtl="0">
              <a:lnSpc>
                <a:spcPct val="115000"/>
              </a:lnSpc>
              <a:spcBef>
                <a:spcPts val="1000"/>
              </a:spcBef>
              <a:spcAft>
                <a:spcPts val="0"/>
              </a:spcAft>
              <a:buClr>
                <a:srgbClr val="666666"/>
              </a:buClr>
              <a:buSzPts val="1800"/>
              <a:buFont typeface="Google Sans"/>
              <a:buChar char="●"/>
              <a:defRPr sz="1800">
                <a:latin typeface="Google Sans"/>
                <a:ea typeface="Google Sans"/>
                <a:cs typeface="Google Sans"/>
                <a:sym typeface="Google Sans"/>
              </a:defRPr>
            </a:lvl2pPr>
            <a:lvl3pPr indent="-342900" lvl="2" marL="1371600" rtl="0">
              <a:lnSpc>
                <a:spcPct val="115000"/>
              </a:lnSpc>
              <a:spcBef>
                <a:spcPts val="1000"/>
              </a:spcBef>
              <a:spcAft>
                <a:spcPts val="0"/>
              </a:spcAft>
              <a:buClr>
                <a:schemeClr val="dk2"/>
              </a:buClr>
              <a:buSzPts val="1800"/>
              <a:buFont typeface="Google Sans"/>
              <a:buChar char="○"/>
              <a:defRPr sz="1800">
                <a:latin typeface="Google Sans"/>
                <a:ea typeface="Google Sans"/>
                <a:cs typeface="Google Sans"/>
                <a:sym typeface="Google Sans"/>
              </a:defRPr>
            </a:lvl3pPr>
            <a:lvl4pPr indent="-342900" lvl="3" marL="18288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4pPr>
            <a:lvl5pPr indent="-342900" lvl="4" marL="22860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5pPr>
            <a:lvl6pPr indent="-342900" lvl="5" marL="2743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6pPr>
            <a:lvl7pPr indent="-342900" lvl="6" marL="32004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7pPr>
            <a:lvl8pPr indent="-342900" lvl="7" marL="36576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8pPr>
            <a:lvl9pPr indent="-342900" lvl="8" marL="4114800" rtl="0">
              <a:lnSpc>
                <a:spcPct val="115000"/>
              </a:lnSpc>
              <a:spcBef>
                <a:spcPts val="1000"/>
              </a:spcBef>
              <a:spcAft>
                <a:spcPts val="300"/>
              </a:spcAft>
              <a:buSzPts val="1800"/>
              <a:buFont typeface="Google Sans"/>
              <a:buChar char="■"/>
              <a:defRPr sz="1800">
                <a:latin typeface="Google Sans"/>
                <a:ea typeface="Google Sans"/>
                <a:cs typeface="Google Sans"/>
                <a:sym typeface="Google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23.gif"/><Relationship Id="rId4" Type="http://schemas.openxmlformats.org/officeDocument/2006/relationships/hyperlink" Target="https://becominghuman.ai/building-an-image-classifier-using-deep-learning-in-python-totally-from-a-beginners-perspective-be8dbaf22dd8"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1.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22.pn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hyperlink" Target="https://www.tensorflow.org/tutorials/keras/basic_classification" TargetMode="External"/><Relationship Id="rId4" Type="http://schemas.openxmlformats.org/officeDocument/2006/relationships/image" Target="../media/image25.gif"/><Relationship Id="rId5" Type="http://schemas.openxmlformats.org/officeDocument/2006/relationships/image" Target="../media/image10.png"/><Relationship Id="rId6" Type="http://schemas.openxmlformats.org/officeDocument/2006/relationships/image" Target="../media/image13.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64" name="Shape 64"/>
        <p:cNvGrpSpPr/>
        <p:nvPr/>
      </p:nvGrpSpPr>
      <p:grpSpPr>
        <a:xfrm>
          <a:off x="0" y="0"/>
          <a:ext cx="0" cy="0"/>
          <a:chOff x="0" y="0"/>
          <a:chExt cx="0" cy="0"/>
        </a:xfrm>
      </p:grpSpPr>
      <p:sp>
        <p:nvSpPr>
          <p:cNvPr id="65" name="Google Shape;65;p15"/>
          <p:cNvSpPr txBox="1"/>
          <p:nvPr>
            <p:ph type="title"/>
          </p:nvPr>
        </p:nvSpPr>
        <p:spPr>
          <a:xfrm>
            <a:off x="1049225" y="1909300"/>
            <a:ext cx="3500400" cy="98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Steps with TensorFlow</a:t>
            </a:r>
            <a:endParaRPr/>
          </a:p>
        </p:txBody>
      </p:sp>
      <p:sp>
        <p:nvSpPr>
          <p:cNvPr id="66" name="Google Shape;66;p15"/>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p>
            <a:pPr indent="0" lvl="0" marL="0" rtl="0" algn="l">
              <a:spcBef>
                <a:spcPts val="0"/>
              </a:spcBef>
              <a:spcAft>
                <a:spcPts val="0"/>
              </a:spcAft>
              <a:buNone/>
            </a:pPr>
            <a:r>
              <a:rPr lang="en" sz="1800"/>
              <a:t>Explore ML</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pic>
        <p:nvPicPr>
          <p:cNvPr id="127" name="Google Shape;127;p24"/>
          <p:cNvPicPr preferRelativeResize="0"/>
          <p:nvPr/>
        </p:nvPicPr>
        <p:blipFill>
          <a:blip r:embed="rId3">
            <a:alphaModFix/>
          </a:blip>
          <a:stretch>
            <a:fillRect/>
          </a:stretch>
        </p:blipFill>
        <p:spPr>
          <a:xfrm>
            <a:off x="1486387" y="1345275"/>
            <a:ext cx="6171225" cy="3424150"/>
          </a:xfrm>
          <a:prstGeom prst="rect">
            <a:avLst/>
          </a:prstGeom>
          <a:noFill/>
          <a:ln>
            <a:noFill/>
          </a:ln>
        </p:spPr>
      </p:pic>
      <p:sp>
        <p:nvSpPr>
          <p:cNvPr id="128" name="Google Shape;128;p24"/>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TensorFlow 2.0 Architecture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5"/>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Import the Fashion MNIST dataset</a:t>
            </a:r>
            <a:endParaRPr b="1" sz="2000">
              <a:solidFill>
                <a:srgbClr val="FFFFFF"/>
              </a:solidFill>
              <a:latin typeface="Google Sans"/>
              <a:ea typeface="Google Sans"/>
              <a:cs typeface="Google Sans"/>
              <a:sym typeface="Google Sans"/>
            </a:endParaRPr>
          </a:p>
        </p:txBody>
      </p:sp>
      <p:grpSp>
        <p:nvGrpSpPr>
          <p:cNvPr id="134" name="Google Shape;134;p25"/>
          <p:cNvGrpSpPr/>
          <p:nvPr/>
        </p:nvGrpSpPr>
        <p:grpSpPr>
          <a:xfrm>
            <a:off x="440800" y="2190125"/>
            <a:ext cx="8396700" cy="2017199"/>
            <a:chOff x="440800" y="2418725"/>
            <a:chExt cx="8396700" cy="2017199"/>
          </a:xfrm>
        </p:grpSpPr>
        <p:sp>
          <p:nvSpPr>
            <p:cNvPr id="135" name="Google Shape;135;p25"/>
            <p:cNvSpPr txBox="1"/>
            <p:nvPr/>
          </p:nvSpPr>
          <p:spPr>
            <a:xfrm>
              <a:off x="440800" y="2418725"/>
              <a:ext cx="8396700" cy="13779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t/>
              </a:r>
              <a:endParaRPr sz="1800">
                <a:solidFill>
                  <a:srgbClr val="F06292"/>
                </a:solidFill>
                <a:highlight>
                  <a:srgbClr val="000000"/>
                </a:highlight>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F06292"/>
                </a:solidFill>
                <a:highlight>
                  <a:srgbClr val="000000"/>
                </a:highlight>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4DD0E1"/>
                  </a:solidFill>
                  <a:highlight>
                    <a:srgbClr val="000000"/>
                  </a:highlight>
                  <a:latin typeface="Consolas"/>
                  <a:ea typeface="Consolas"/>
                  <a:cs typeface="Consolas"/>
                  <a:sym typeface="Consolas"/>
                </a:rPr>
                <a:t>fashion_mnist = </a:t>
              </a:r>
              <a:endParaRPr sz="1800">
                <a:solidFill>
                  <a:srgbClr val="4DD0E1"/>
                </a:solidFill>
                <a:highlight>
                  <a:srgbClr val="000000"/>
                </a:highlight>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4DD0E1"/>
                  </a:solidFill>
                  <a:highlight>
                    <a:srgbClr val="000000"/>
                  </a:highlight>
                  <a:latin typeface="Consolas"/>
                  <a:ea typeface="Consolas"/>
                  <a:cs typeface="Consolas"/>
                  <a:sym typeface="Consolas"/>
                </a:rPr>
                <a:t>  Keras.datasets.fashion_mnist</a:t>
              </a:r>
              <a:br>
                <a:rPr lang="en" sz="1800">
                  <a:solidFill>
                    <a:srgbClr val="4DD0E1"/>
                  </a:solidFill>
                  <a:highlight>
                    <a:srgbClr val="000000"/>
                  </a:highlight>
                  <a:latin typeface="Consolas"/>
                  <a:ea typeface="Consolas"/>
                  <a:cs typeface="Consolas"/>
                  <a:sym typeface="Consolas"/>
                </a:rPr>
              </a:br>
              <a:r>
                <a:rPr lang="en" sz="1800">
                  <a:solidFill>
                    <a:srgbClr val="4DD0E1"/>
                  </a:solidFill>
                  <a:highlight>
                    <a:srgbClr val="000000"/>
                  </a:highlight>
                  <a:latin typeface="Consolas"/>
                  <a:ea typeface="Consolas"/>
                  <a:cs typeface="Consolas"/>
                  <a:sym typeface="Consolas"/>
                </a:rPr>
                <a:t>  (train_images, train_labels),(test_images, test_labels) =  </a:t>
              </a:r>
              <a:endParaRPr sz="1800">
                <a:solidFill>
                  <a:srgbClr val="4DD0E1"/>
                </a:solidFill>
                <a:highlight>
                  <a:srgbClr val="000000"/>
                </a:highlight>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4DD0E1"/>
                  </a:solidFill>
                  <a:highlight>
                    <a:srgbClr val="000000"/>
                  </a:highlight>
                  <a:latin typeface="Consolas"/>
                  <a:ea typeface="Consolas"/>
                  <a:cs typeface="Consolas"/>
                  <a:sym typeface="Consolas"/>
                </a:rPr>
                <a:t>  fashion_mnist.load_data()</a:t>
              </a:r>
              <a:endParaRPr sz="1800">
                <a:solidFill>
                  <a:srgbClr val="4DD0E1"/>
                </a:solidFill>
                <a:highlight>
                  <a:srgbClr val="000000"/>
                </a:highlight>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4DD0E1"/>
                </a:solidFill>
                <a:highlight>
                  <a:srgbClr val="000000"/>
                </a:highlight>
                <a:latin typeface="Consolas"/>
                <a:ea typeface="Consolas"/>
                <a:cs typeface="Consolas"/>
                <a:sym typeface="Consolas"/>
              </a:endParaRPr>
            </a:p>
          </p:txBody>
        </p:sp>
        <p:sp>
          <p:nvSpPr>
            <p:cNvPr id="136" name="Google Shape;136;p25"/>
            <p:cNvSpPr/>
            <p:nvPr/>
          </p:nvSpPr>
          <p:spPr>
            <a:xfrm>
              <a:off x="1103550" y="3950224"/>
              <a:ext cx="7025400" cy="4857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7" name="Google Shape;137;p25"/>
          <p:cNvPicPr preferRelativeResize="0"/>
          <p:nvPr/>
        </p:nvPicPr>
        <p:blipFill rotWithShape="1">
          <a:blip r:embed="rId3">
            <a:alphaModFix/>
          </a:blip>
          <a:srcRect b="40629" l="50263" r="0" t="29167"/>
          <a:stretch/>
        </p:blipFill>
        <p:spPr>
          <a:xfrm>
            <a:off x="4647028" y="1202228"/>
            <a:ext cx="3576401" cy="185019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6"/>
          <p:cNvSpPr txBox="1"/>
          <p:nvPr/>
        </p:nvSpPr>
        <p:spPr>
          <a:xfrm>
            <a:off x="8075575" y="486825"/>
            <a:ext cx="3000000" cy="300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500"/>
              </a:spcBef>
              <a:spcAft>
                <a:spcPts val="500"/>
              </a:spcAft>
              <a:buNone/>
            </a:pPr>
            <a:r>
              <a:t/>
            </a:r>
            <a:endParaRPr sz="1050">
              <a:solidFill>
                <a:srgbClr val="212121"/>
              </a:solidFill>
              <a:latin typeface="Roboto"/>
              <a:ea typeface="Roboto"/>
              <a:cs typeface="Roboto"/>
              <a:sym typeface="Roboto"/>
            </a:endParaRPr>
          </a:p>
        </p:txBody>
      </p:sp>
      <p:graphicFrame>
        <p:nvGraphicFramePr>
          <p:cNvPr id="143" name="Google Shape;143;p26"/>
          <p:cNvGraphicFramePr/>
          <p:nvPr/>
        </p:nvGraphicFramePr>
        <p:xfrm>
          <a:off x="4669238" y="1439000"/>
          <a:ext cx="3000000" cy="3000000"/>
        </p:xfrm>
        <a:graphic>
          <a:graphicData uri="http://schemas.openxmlformats.org/drawingml/2006/table">
            <a:tbl>
              <a:tblPr>
                <a:noFill/>
                <a:tableStyleId>{9D9F059A-0D9F-4E20-96FD-6CF52ACC1A17}</a:tableStyleId>
              </a:tblPr>
              <a:tblGrid>
                <a:gridCol w="878550"/>
                <a:gridCol w="2388950"/>
              </a:tblGrid>
              <a:tr h="343325">
                <a:tc>
                  <a:txBody>
                    <a:bodyPr/>
                    <a:lstStyle/>
                    <a:p>
                      <a:pPr indent="0" lvl="0" marL="0" rtl="0" algn="ctr">
                        <a:spcBef>
                          <a:spcPts val="0"/>
                        </a:spcBef>
                        <a:spcAft>
                          <a:spcPts val="0"/>
                        </a:spcAft>
                        <a:buNone/>
                      </a:pPr>
                      <a:r>
                        <a:rPr b="1" lang="en" sz="1800">
                          <a:solidFill>
                            <a:srgbClr val="FFFFFF"/>
                          </a:solidFill>
                          <a:latin typeface="Consolas"/>
                          <a:ea typeface="Consolas"/>
                          <a:cs typeface="Consolas"/>
                          <a:sym typeface="Consolas"/>
                        </a:rPr>
                        <a:t>Label</a:t>
                      </a:r>
                      <a:endParaRPr b="1" sz="1800">
                        <a:solidFill>
                          <a:srgbClr val="FFFFFF"/>
                        </a:solidFill>
                        <a:latin typeface="Consolas"/>
                        <a:ea typeface="Consolas"/>
                        <a:cs typeface="Consolas"/>
                        <a:sym typeface="Consolas"/>
                      </a:endParaRPr>
                    </a:p>
                  </a:txBody>
                  <a:tcPr marT="57150" marB="57150" marR="57150" marL="57150" anchor="ctr">
                    <a:solidFill>
                      <a:srgbClr val="1973E8"/>
                    </a:solidFill>
                  </a:tcPr>
                </a:tc>
                <a:tc>
                  <a:txBody>
                    <a:bodyPr/>
                    <a:lstStyle/>
                    <a:p>
                      <a:pPr indent="0" lvl="0" marL="0" rtl="0" algn="ctr">
                        <a:spcBef>
                          <a:spcPts val="0"/>
                        </a:spcBef>
                        <a:spcAft>
                          <a:spcPts val="0"/>
                        </a:spcAft>
                        <a:buNone/>
                      </a:pPr>
                      <a:r>
                        <a:rPr b="1" lang="en" sz="1800">
                          <a:solidFill>
                            <a:srgbClr val="FFFFFF"/>
                          </a:solidFill>
                          <a:latin typeface="Consolas"/>
                          <a:ea typeface="Consolas"/>
                          <a:cs typeface="Consolas"/>
                          <a:sym typeface="Consolas"/>
                        </a:rPr>
                        <a:t>Class</a:t>
                      </a:r>
                      <a:endParaRPr b="1" sz="1800">
                        <a:solidFill>
                          <a:srgbClr val="FFFFFF"/>
                        </a:solidFill>
                        <a:latin typeface="Consolas"/>
                        <a:ea typeface="Consolas"/>
                        <a:cs typeface="Consolas"/>
                        <a:sym typeface="Consolas"/>
                      </a:endParaRPr>
                    </a:p>
                  </a:txBody>
                  <a:tcPr marT="57150" marB="57150" marR="57150" marL="57150" anchor="ctr">
                    <a:solidFill>
                      <a:srgbClr val="1973E8"/>
                    </a:solidFill>
                  </a:tcPr>
                </a:tc>
              </a:tr>
              <a:tr h="343325">
                <a:tc>
                  <a:txBody>
                    <a:bodyPr/>
                    <a:lstStyle/>
                    <a:p>
                      <a:pPr indent="0" lvl="0" marL="0" rtl="0" algn="ctr">
                        <a:spcBef>
                          <a:spcPts val="0"/>
                        </a:spcBef>
                        <a:spcAft>
                          <a:spcPts val="0"/>
                        </a:spcAft>
                        <a:buNone/>
                      </a:pPr>
                      <a:r>
                        <a:rPr lang="en" sz="1800">
                          <a:solidFill>
                            <a:srgbClr val="212121"/>
                          </a:solidFill>
                          <a:latin typeface="Consolas"/>
                          <a:ea typeface="Consolas"/>
                          <a:cs typeface="Consolas"/>
                          <a:sym typeface="Consolas"/>
                        </a:rPr>
                        <a:t>6</a:t>
                      </a:r>
                      <a:endParaRPr sz="1800">
                        <a:solidFill>
                          <a:srgbClr val="212121"/>
                        </a:solidFill>
                        <a:latin typeface="Consolas"/>
                        <a:ea typeface="Consolas"/>
                        <a:cs typeface="Consolas"/>
                        <a:sym typeface="Consolas"/>
                      </a:endParaRPr>
                    </a:p>
                  </a:txBody>
                  <a:tcPr marT="57150" marB="57150" marR="57150" marL="57150" anchor="ctr"/>
                </a:tc>
                <a:tc>
                  <a:txBody>
                    <a:bodyPr/>
                    <a:lstStyle/>
                    <a:p>
                      <a:pPr indent="0" lvl="0" marL="0" rtl="0" algn="l">
                        <a:spcBef>
                          <a:spcPts val="0"/>
                        </a:spcBef>
                        <a:spcAft>
                          <a:spcPts val="0"/>
                        </a:spcAft>
                        <a:buNone/>
                      </a:pPr>
                      <a:r>
                        <a:rPr lang="en" sz="1800">
                          <a:solidFill>
                            <a:srgbClr val="212121"/>
                          </a:solidFill>
                          <a:latin typeface="Consolas"/>
                          <a:ea typeface="Consolas"/>
                          <a:cs typeface="Consolas"/>
                          <a:sym typeface="Consolas"/>
                        </a:rPr>
                        <a:t>Shirt</a:t>
                      </a:r>
                      <a:endParaRPr sz="1800">
                        <a:solidFill>
                          <a:srgbClr val="212121"/>
                        </a:solidFill>
                        <a:latin typeface="Consolas"/>
                        <a:ea typeface="Consolas"/>
                        <a:cs typeface="Consolas"/>
                        <a:sym typeface="Consolas"/>
                      </a:endParaRPr>
                    </a:p>
                  </a:txBody>
                  <a:tcPr marT="57150" marB="57150" marR="57150" marL="57150" anchor="ctr"/>
                </a:tc>
              </a:tr>
              <a:tr h="343325">
                <a:tc>
                  <a:txBody>
                    <a:bodyPr/>
                    <a:lstStyle/>
                    <a:p>
                      <a:pPr indent="0" lvl="0" marL="0" rtl="0" algn="ctr">
                        <a:spcBef>
                          <a:spcPts val="0"/>
                        </a:spcBef>
                        <a:spcAft>
                          <a:spcPts val="0"/>
                        </a:spcAft>
                        <a:buNone/>
                      </a:pPr>
                      <a:r>
                        <a:rPr lang="en" sz="1800">
                          <a:solidFill>
                            <a:srgbClr val="212121"/>
                          </a:solidFill>
                          <a:latin typeface="Consolas"/>
                          <a:ea typeface="Consolas"/>
                          <a:cs typeface="Consolas"/>
                          <a:sym typeface="Consolas"/>
                        </a:rPr>
                        <a:t>7</a:t>
                      </a:r>
                      <a:endParaRPr sz="1800">
                        <a:solidFill>
                          <a:srgbClr val="212121"/>
                        </a:solidFill>
                        <a:latin typeface="Consolas"/>
                        <a:ea typeface="Consolas"/>
                        <a:cs typeface="Consolas"/>
                        <a:sym typeface="Consolas"/>
                      </a:endParaRPr>
                    </a:p>
                  </a:txBody>
                  <a:tcPr marT="57150" marB="57150" marR="57150" marL="57150" anchor="ctr"/>
                </a:tc>
                <a:tc>
                  <a:txBody>
                    <a:bodyPr/>
                    <a:lstStyle/>
                    <a:p>
                      <a:pPr indent="0" lvl="0" marL="0" rtl="0" algn="l">
                        <a:spcBef>
                          <a:spcPts val="0"/>
                        </a:spcBef>
                        <a:spcAft>
                          <a:spcPts val="0"/>
                        </a:spcAft>
                        <a:buNone/>
                      </a:pPr>
                      <a:r>
                        <a:rPr lang="en" sz="1800">
                          <a:solidFill>
                            <a:srgbClr val="212121"/>
                          </a:solidFill>
                          <a:latin typeface="Consolas"/>
                          <a:ea typeface="Consolas"/>
                          <a:cs typeface="Consolas"/>
                          <a:sym typeface="Consolas"/>
                        </a:rPr>
                        <a:t>Sneaker</a:t>
                      </a:r>
                      <a:endParaRPr sz="1800">
                        <a:solidFill>
                          <a:srgbClr val="212121"/>
                        </a:solidFill>
                        <a:latin typeface="Consolas"/>
                        <a:ea typeface="Consolas"/>
                        <a:cs typeface="Consolas"/>
                        <a:sym typeface="Consolas"/>
                      </a:endParaRPr>
                    </a:p>
                  </a:txBody>
                  <a:tcPr marT="57150" marB="57150" marR="57150" marL="57150" anchor="ctr"/>
                </a:tc>
              </a:tr>
              <a:tr h="343325">
                <a:tc>
                  <a:txBody>
                    <a:bodyPr/>
                    <a:lstStyle/>
                    <a:p>
                      <a:pPr indent="0" lvl="0" marL="0" rtl="0" algn="ctr">
                        <a:spcBef>
                          <a:spcPts val="0"/>
                        </a:spcBef>
                        <a:spcAft>
                          <a:spcPts val="0"/>
                        </a:spcAft>
                        <a:buNone/>
                      </a:pPr>
                      <a:r>
                        <a:rPr lang="en" sz="1800">
                          <a:solidFill>
                            <a:srgbClr val="212121"/>
                          </a:solidFill>
                          <a:latin typeface="Consolas"/>
                          <a:ea typeface="Consolas"/>
                          <a:cs typeface="Consolas"/>
                          <a:sym typeface="Consolas"/>
                        </a:rPr>
                        <a:t>8</a:t>
                      </a:r>
                      <a:endParaRPr sz="1800">
                        <a:solidFill>
                          <a:srgbClr val="212121"/>
                        </a:solidFill>
                        <a:latin typeface="Consolas"/>
                        <a:ea typeface="Consolas"/>
                        <a:cs typeface="Consolas"/>
                        <a:sym typeface="Consolas"/>
                      </a:endParaRPr>
                    </a:p>
                  </a:txBody>
                  <a:tcPr marT="57150" marB="57150" marR="57150" marL="57150" anchor="ctr"/>
                </a:tc>
                <a:tc>
                  <a:txBody>
                    <a:bodyPr/>
                    <a:lstStyle/>
                    <a:p>
                      <a:pPr indent="0" lvl="0" marL="0" rtl="0" algn="l">
                        <a:spcBef>
                          <a:spcPts val="0"/>
                        </a:spcBef>
                        <a:spcAft>
                          <a:spcPts val="0"/>
                        </a:spcAft>
                        <a:buNone/>
                      </a:pPr>
                      <a:r>
                        <a:rPr lang="en" sz="1800">
                          <a:solidFill>
                            <a:srgbClr val="212121"/>
                          </a:solidFill>
                          <a:latin typeface="Consolas"/>
                          <a:ea typeface="Consolas"/>
                          <a:cs typeface="Consolas"/>
                          <a:sym typeface="Consolas"/>
                        </a:rPr>
                        <a:t>Bag</a:t>
                      </a:r>
                      <a:endParaRPr sz="1800">
                        <a:solidFill>
                          <a:srgbClr val="212121"/>
                        </a:solidFill>
                        <a:latin typeface="Consolas"/>
                        <a:ea typeface="Consolas"/>
                        <a:cs typeface="Consolas"/>
                        <a:sym typeface="Consolas"/>
                      </a:endParaRPr>
                    </a:p>
                  </a:txBody>
                  <a:tcPr marT="57150" marB="57150" marR="57150" marL="57150" anchor="ctr"/>
                </a:tc>
              </a:tr>
              <a:tr h="343325">
                <a:tc>
                  <a:txBody>
                    <a:bodyPr/>
                    <a:lstStyle/>
                    <a:p>
                      <a:pPr indent="0" lvl="0" marL="0" rtl="0" algn="ctr">
                        <a:spcBef>
                          <a:spcPts val="0"/>
                        </a:spcBef>
                        <a:spcAft>
                          <a:spcPts val="0"/>
                        </a:spcAft>
                        <a:buNone/>
                      </a:pPr>
                      <a:r>
                        <a:rPr lang="en" sz="1800">
                          <a:solidFill>
                            <a:srgbClr val="212121"/>
                          </a:solidFill>
                          <a:latin typeface="Consolas"/>
                          <a:ea typeface="Consolas"/>
                          <a:cs typeface="Consolas"/>
                          <a:sym typeface="Consolas"/>
                        </a:rPr>
                        <a:t>9</a:t>
                      </a:r>
                      <a:endParaRPr sz="1800">
                        <a:solidFill>
                          <a:srgbClr val="212121"/>
                        </a:solidFill>
                        <a:latin typeface="Consolas"/>
                        <a:ea typeface="Consolas"/>
                        <a:cs typeface="Consolas"/>
                        <a:sym typeface="Consolas"/>
                      </a:endParaRPr>
                    </a:p>
                  </a:txBody>
                  <a:tcPr marT="57150" marB="57150" marR="57150" marL="57150" anchor="ctr"/>
                </a:tc>
                <a:tc>
                  <a:txBody>
                    <a:bodyPr/>
                    <a:lstStyle/>
                    <a:p>
                      <a:pPr indent="0" lvl="0" marL="0" rtl="0" algn="l">
                        <a:spcBef>
                          <a:spcPts val="0"/>
                        </a:spcBef>
                        <a:spcAft>
                          <a:spcPts val="0"/>
                        </a:spcAft>
                        <a:buNone/>
                      </a:pPr>
                      <a:r>
                        <a:rPr lang="en" sz="1800">
                          <a:solidFill>
                            <a:srgbClr val="212121"/>
                          </a:solidFill>
                          <a:latin typeface="Consolas"/>
                          <a:ea typeface="Consolas"/>
                          <a:cs typeface="Consolas"/>
                          <a:sym typeface="Consolas"/>
                        </a:rPr>
                        <a:t>Ankle boot</a:t>
                      </a:r>
                      <a:endParaRPr sz="1800">
                        <a:solidFill>
                          <a:srgbClr val="212121"/>
                        </a:solidFill>
                        <a:latin typeface="Consolas"/>
                        <a:ea typeface="Consolas"/>
                        <a:cs typeface="Consolas"/>
                        <a:sym typeface="Consolas"/>
                      </a:endParaRPr>
                    </a:p>
                  </a:txBody>
                  <a:tcPr marT="57150" marB="57150" marR="57150" marL="57150" anchor="ctr"/>
                </a:tc>
              </a:tr>
            </a:tbl>
          </a:graphicData>
        </a:graphic>
      </p:graphicFrame>
      <p:graphicFrame>
        <p:nvGraphicFramePr>
          <p:cNvPr id="144" name="Google Shape;144;p26"/>
          <p:cNvGraphicFramePr/>
          <p:nvPr/>
        </p:nvGraphicFramePr>
        <p:xfrm>
          <a:off x="1207263" y="1439000"/>
          <a:ext cx="3000000" cy="3000000"/>
        </p:xfrm>
        <a:graphic>
          <a:graphicData uri="http://schemas.openxmlformats.org/drawingml/2006/table">
            <a:tbl>
              <a:tblPr>
                <a:noFill/>
                <a:tableStyleId>{9D9F059A-0D9F-4E20-96FD-6CF52ACC1A17}</a:tableStyleId>
              </a:tblPr>
              <a:tblGrid>
                <a:gridCol w="878550"/>
                <a:gridCol w="1853900"/>
              </a:tblGrid>
              <a:tr h="328875">
                <a:tc>
                  <a:txBody>
                    <a:bodyPr/>
                    <a:lstStyle/>
                    <a:p>
                      <a:pPr indent="0" lvl="0" marL="0" rtl="0" algn="ctr">
                        <a:spcBef>
                          <a:spcPts val="0"/>
                        </a:spcBef>
                        <a:spcAft>
                          <a:spcPts val="0"/>
                        </a:spcAft>
                        <a:buNone/>
                      </a:pPr>
                      <a:r>
                        <a:rPr b="1" lang="en" sz="1800">
                          <a:solidFill>
                            <a:srgbClr val="FFFFFF"/>
                          </a:solidFill>
                          <a:latin typeface="Consolas"/>
                          <a:ea typeface="Consolas"/>
                          <a:cs typeface="Consolas"/>
                          <a:sym typeface="Consolas"/>
                        </a:rPr>
                        <a:t>Label</a:t>
                      </a:r>
                      <a:endParaRPr b="1" sz="1800">
                        <a:solidFill>
                          <a:srgbClr val="FFFFFF"/>
                        </a:solidFill>
                        <a:latin typeface="Consolas"/>
                        <a:ea typeface="Consolas"/>
                        <a:cs typeface="Consolas"/>
                        <a:sym typeface="Consolas"/>
                      </a:endParaRPr>
                    </a:p>
                  </a:txBody>
                  <a:tcPr marT="57150" marB="57150" marR="57150" marL="57150" anchor="ctr">
                    <a:solidFill>
                      <a:srgbClr val="1973E8"/>
                    </a:solidFill>
                  </a:tcPr>
                </a:tc>
                <a:tc>
                  <a:txBody>
                    <a:bodyPr/>
                    <a:lstStyle/>
                    <a:p>
                      <a:pPr indent="0" lvl="0" marL="0" rtl="0" algn="ctr">
                        <a:spcBef>
                          <a:spcPts val="0"/>
                        </a:spcBef>
                        <a:spcAft>
                          <a:spcPts val="0"/>
                        </a:spcAft>
                        <a:buNone/>
                      </a:pPr>
                      <a:r>
                        <a:rPr b="1" lang="en" sz="1800">
                          <a:solidFill>
                            <a:srgbClr val="FFFFFF"/>
                          </a:solidFill>
                          <a:latin typeface="Consolas"/>
                          <a:ea typeface="Consolas"/>
                          <a:cs typeface="Consolas"/>
                          <a:sym typeface="Consolas"/>
                        </a:rPr>
                        <a:t>Class</a:t>
                      </a:r>
                      <a:endParaRPr b="1" sz="1800">
                        <a:solidFill>
                          <a:srgbClr val="FFFFFF"/>
                        </a:solidFill>
                        <a:latin typeface="Consolas"/>
                        <a:ea typeface="Consolas"/>
                        <a:cs typeface="Consolas"/>
                        <a:sym typeface="Consolas"/>
                      </a:endParaRPr>
                    </a:p>
                  </a:txBody>
                  <a:tcPr marT="57150" marB="57150" marR="57150" marL="57150" anchor="ctr">
                    <a:solidFill>
                      <a:srgbClr val="1973E8"/>
                    </a:solidFill>
                  </a:tcPr>
                </a:tc>
              </a:tr>
              <a:tr h="561500">
                <a:tc>
                  <a:txBody>
                    <a:bodyPr/>
                    <a:lstStyle/>
                    <a:p>
                      <a:pPr indent="0" lvl="0" marL="0" rtl="0" algn="ctr">
                        <a:spcBef>
                          <a:spcPts val="0"/>
                        </a:spcBef>
                        <a:spcAft>
                          <a:spcPts val="0"/>
                        </a:spcAft>
                        <a:buNone/>
                      </a:pPr>
                      <a:r>
                        <a:rPr lang="en" sz="1800">
                          <a:solidFill>
                            <a:srgbClr val="212121"/>
                          </a:solidFill>
                          <a:latin typeface="Consolas"/>
                          <a:ea typeface="Consolas"/>
                          <a:cs typeface="Consolas"/>
                          <a:sym typeface="Consolas"/>
                        </a:rPr>
                        <a:t>0</a:t>
                      </a:r>
                      <a:endParaRPr sz="1800">
                        <a:solidFill>
                          <a:srgbClr val="212121"/>
                        </a:solidFill>
                        <a:latin typeface="Consolas"/>
                        <a:ea typeface="Consolas"/>
                        <a:cs typeface="Consolas"/>
                        <a:sym typeface="Consolas"/>
                      </a:endParaRPr>
                    </a:p>
                  </a:txBody>
                  <a:tcPr marT="57150" marB="57150" marR="57150" marL="57150" anchor="ctr"/>
                </a:tc>
                <a:tc>
                  <a:txBody>
                    <a:bodyPr/>
                    <a:lstStyle/>
                    <a:p>
                      <a:pPr indent="0" lvl="0" marL="0" rtl="0" algn="l">
                        <a:spcBef>
                          <a:spcPts val="0"/>
                        </a:spcBef>
                        <a:spcAft>
                          <a:spcPts val="0"/>
                        </a:spcAft>
                        <a:buNone/>
                      </a:pPr>
                      <a:r>
                        <a:rPr lang="en" sz="1800">
                          <a:solidFill>
                            <a:srgbClr val="212121"/>
                          </a:solidFill>
                          <a:latin typeface="Consolas"/>
                          <a:ea typeface="Consolas"/>
                          <a:cs typeface="Consolas"/>
                          <a:sym typeface="Consolas"/>
                        </a:rPr>
                        <a:t>T-shirt/top</a:t>
                      </a:r>
                      <a:endParaRPr sz="1800">
                        <a:solidFill>
                          <a:srgbClr val="212121"/>
                        </a:solidFill>
                        <a:latin typeface="Consolas"/>
                        <a:ea typeface="Consolas"/>
                        <a:cs typeface="Consolas"/>
                        <a:sym typeface="Consolas"/>
                      </a:endParaRPr>
                    </a:p>
                  </a:txBody>
                  <a:tcPr marT="57150" marB="57150" marR="57150" marL="57150" anchor="ctr"/>
                </a:tc>
              </a:tr>
              <a:tr h="561500">
                <a:tc>
                  <a:txBody>
                    <a:bodyPr/>
                    <a:lstStyle/>
                    <a:p>
                      <a:pPr indent="0" lvl="0" marL="0" rtl="0" algn="ctr">
                        <a:spcBef>
                          <a:spcPts val="0"/>
                        </a:spcBef>
                        <a:spcAft>
                          <a:spcPts val="0"/>
                        </a:spcAft>
                        <a:buNone/>
                      </a:pPr>
                      <a:r>
                        <a:rPr lang="en" sz="1800">
                          <a:solidFill>
                            <a:srgbClr val="212121"/>
                          </a:solidFill>
                          <a:latin typeface="Consolas"/>
                          <a:ea typeface="Consolas"/>
                          <a:cs typeface="Consolas"/>
                          <a:sym typeface="Consolas"/>
                        </a:rPr>
                        <a:t>1</a:t>
                      </a:r>
                      <a:endParaRPr sz="1800">
                        <a:solidFill>
                          <a:srgbClr val="212121"/>
                        </a:solidFill>
                        <a:latin typeface="Consolas"/>
                        <a:ea typeface="Consolas"/>
                        <a:cs typeface="Consolas"/>
                        <a:sym typeface="Consolas"/>
                      </a:endParaRPr>
                    </a:p>
                  </a:txBody>
                  <a:tcPr marT="57150" marB="57150" marR="57150" marL="57150" anchor="ctr"/>
                </a:tc>
                <a:tc>
                  <a:txBody>
                    <a:bodyPr/>
                    <a:lstStyle/>
                    <a:p>
                      <a:pPr indent="0" lvl="0" marL="0" rtl="0" algn="l">
                        <a:spcBef>
                          <a:spcPts val="0"/>
                        </a:spcBef>
                        <a:spcAft>
                          <a:spcPts val="0"/>
                        </a:spcAft>
                        <a:buNone/>
                      </a:pPr>
                      <a:r>
                        <a:rPr lang="en" sz="1800">
                          <a:solidFill>
                            <a:srgbClr val="212121"/>
                          </a:solidFill>
                          <a:latin typeface="Consolas"/>
                          <a:ea typeface="Consolas"/>
                          <a:cs typeface="Consolas"/>
                          <a:sym typeface="Consolas"/>
                        </a:rPr>
                        <a:t>Trouser</a:t>
                      </a:r>
                      <a:endParaRPr sz="1800">
                        <a:solidFill>
                          <a:srgbClr val="212121"/>
                        </a:solidFill>
                        <a:latin typeface="Consolas"/>
                        <a:ea typeface="Consolas"/>
                        <a:cs typeface="Consolas"/>
                        <a:sym typeface="Consolas"/>
                      </a:endParaRPr>
                    </a:p>
                  </a:txBody>
                  <a:tcPr marT="57150" marB="57150" marR="57150" marL="57150" anchor="ctr"/>
                </a:tc>
              </a:tr>
              <a:tr h="561500">
                <a:tc>
                  <a:txBody>
                    <a:bodyPr/>
                    <a:lstStyle/>
                    <a:p>
                      <a:pPr indent="0" lvl="0" marL="0" rtl="0" algn="ctr">
                        <a:spcBef>
                          <a:spcPts val="0"/>
                        </a:spcBef>
                        <a:spcAft>
                          <a:spcPts val="0"/>
                        </a:spcAft>
                        <a:buNone/>
                      </a:pPr>
                      <a:r>
                        <a:rPr lang="en" sz="1800">
                          <a:solidFill>
                            <a:srgbClr val="212121"/>
                          </a:solidFill>
                          <a:latin typeface="Consolas"/>
                          <a:ea typeface="Consolas"/>
                          <a:cs typeface="Consolas"/>
                          <a:sym typeface="Consolas"/>
                        </a:rPr>
                        <a:t>2</a:t>
                      </a:r>
                      <a:endParaRPr sz="1800">
                        <a:solidFill>
                          <a:srgbClr val="212121"/>
                        </a:solidFill>
                        <a:latin typeface="Consolas"/>
                        <a:ea typeface="Consolas"/>
                        <a:cs typeface="Consolas"/>
                        <a:sym typeface="Consolas"/>
                      </a:endParaRPr>
                    </a:p>
                  </a:txBody>
                  <a:tcPr marT="57150" marB="57150" marR="57150" marL="57150" anchor="ctr"/>
                </a:tc>
                <a:tc>
                  <a:txBody>
                    <a:bodyPr/>
                    <a:lstStyle/>
                    <a:p>
                      <a:pPr indent="0" lvl="0" marL="0" rtl="0" algn="l">
                        <a:spcBef>
                          <a:spcPts val="0"/>
                        </a:spcBef>
                        <a:spcAft>
                          <a:spcPts val="0"/>
                        </a:spcAft>
                        <a:buNone/>
                      </a:pPr>
                      <a:r>
                        <a:rPr lang="en" sz="1800">
                          <a:solidFill>
                            <a:srgbClr val="212121"/>
                          </a:solidFill>
                          <a:latin typeface="Consolas"/>
                          <a:ea typeface="Consolas"/>
                          <a:cs typeface="Consolas"/>
                          <a:sym typeface="Consolas"/>
                        </a:rPr>
                        <a:t>Pullover</a:t>
                      </a:r>
                      <a:endParaRPr sz="1800">
                        <a:solidFill>
                          <a:srgbClr val="212121"/>
                        </a:solidFill>
                        <a:latin typeface="Consolas"/>
                        <a:ea typeface="Consolas"/>
                        <a:cs typeface="Consolas"/>
                        <a:sym typeface="Consolas"/>
                      </a:endParaRPr>
                    </a:p>
                  </a:txBody>
                  <a:tcPr marT="57150" marB="57150" marR="57150" marL="57150" anchor="ctr"/>
                </a:tc>
              </a:tr>
              <a:tr h="328875">
                <a:tc>
                  <a:txBody>
                    <a:bodyPr/>
                    <a:lstStyle/>
                    <a:p>
                      <a:pPr indent="0" lvl="0" marL="0" rtl="0" algn="ctr">
                        <a:spcBef>
                          <a:spcPts val="0"/>
                        </a:spcBef>
                        <a:spcAft>
                          <a:spcPts val="0"/>
                        </a:spcAft>
                        <a:buNone/>
                      </a:pPr>
                      <a:r>
                        <a:rPr lang="en" sz="1800">
                          <a:solidFill>
                            <a:srgbClr val="212121"/>
                          </a:solidFill>
                          <a:latin typeface="Consolas"/>
                          <a:ea typeface="Consolas"/>
                          <a:cs typeface="Consolas"/>
                          <a:sym typeface="Consolas"/>
                        </a:rPr>
                        <a:t>3</a:t>
                      </a:r>
                      <a:endParaRPr sz="1800">
                        <a:solidFill>
                          <a:srgbClr val="212121"/>
                        </a:solidFill>
                        <a:latin typeface="Consolas"/>
                        <a:ea typeface="Consolas"/>
                        <a:cs typeface="Consolas"/>
                        <a:sym typeface="Consolas"/>
                      </a:endParaRPr>
                    </a:p>
                  </a:txBody>
                  <a:tcPr marT="57150" marB="57150" marR="57150" marL="57150" anchor="ctr"/>
                </a:tc>
                <a:tc>
                  <a:txBody>
                    <a:bodyPr/>
                    <a:lstStyle/>
                    <a:p>
                      <a:pPr indent="0" lvl="0" marL="0" rtl="0" algn="l">
                        <a:spcBef>
                          <a:spcPts val="0"/>
                        </a:spcBef>
                        <a:spcAft>
                          <a:spcPts val="0"/>
                        </a:spcAft>
                        <a:buNone/>
                      </a:pPr>
                      <a:r>
                        <a:rPr lang="en" sz="1800">
                          <a:solidFill>
                            <a:srgbClr val="212121"/>
                          </a:solidFill>
                          <a:latin typeface="Consolas"/>
                          <a:ea typeface="Consolas"/>
                          <a:cs typeface="Consolas"/>
                          <a:sym typeface="Consolas"/>
                        </a:rPr>
                        <a:t>Dress</a:t>
                      </a:r>
                      <a:endParaRPr sz="1800">
                        <a:solidFill>
                          <a:srgbClr val="212121"/>
                        </a:solidFill>
                        <a:latin typeface="Consolas"/>
                        <a:ea typeface="Consolas"/>
                        <a:cs typeface="Consolas"/>
                        <a:sym typeface="Consolas"/>
                      </a:endParaRPr>
                    </a:p>
                  </a:txBody>
                  <a:tcPr marT="57150" marB="57150" marR="57150" marL="57150" anchor="ctr"/>
                </a:tc>
              </a:tr>
              <a:tr h="328875">
                <a:tc>
                  <a:txBody>
                    <a:bodyPr/>
                    <a:lstStyle/>
                    <a:p>
                      <a:pPr indent="0" lvl="0" marL="0" rtl="0" algn="ctr">
                        <a:spcBef>
                          <a:spcPts val="0"/>
                        </a:spcBef>
                        <a:spcAft>
                          <a:spcPts val="0"/>
                        </a:spcAft>
                        <a:buNone/>
                      </a:pPr>
                      <a:r>
                        <a:rPr lang="en" sz="1800">
                          <a:solidFill>
                            <a:srgbClr val="212121"/>
                          </a:solidFill>
                          <a:latin typeface="Consolas"/>
                          <a:ea typeface="Consolas"/>
                          <a:cs typeface="Consolas"/>
                          <a:sym typeface="Consolas"/>
                        </a:rPr>
                        <a:t>4</a:t>
                      </a:r>
                      <a:endParaRPr sz="1800">
                        <a:solidFill>
                          <a:srgbClr val="212121"/>
                        </a:solidFill>
                        <a:latin typeface="Consolas"/>
                        <a:ea typeface="Consolas"/>
                        <a:cs typeface="Consolas"/>
                        <a:sym typeface="Consolas"/>
                      </a:endParaRPr>
                    </a:p>
                  </a:txBody>
                  <a:tcPr marT="57150" marB="57150" marR="57150" marL="57150" anchor="ctr"/>
                </a:tc>
                <a:tc>
                  <a:txBody>
                    <a:bodyPr/>
                    <a:lstStyle/>
                    <a:p>
                      <a:pPr indent="0" lvl="0" marL="0" rtl="0" algn="l">
                        <a:spcBef>
                          <a:spcPts val="0"/>
                        </a:spcBef>
                        <a:spcAft>
                          <a:spcPts val="0"/>
                        </a:spcAft>
                        <a:buNone/>
                      </a:pPr>
                      <a:r>
                        <a:rPr lang="en" sz="1800">
                          <a:solidFill>
                            <a:srgbClr val="212121"/>
                          </a:solidFill>
                          <a:latin typeface="Consolas"/>
                          <a:ea typeface="Consolas"/>
                          <a:cs typeface="Consolas"/>
                          <a:sym typeface="Consolas"/>
                        </a:rPr>
                        <a:t>Coat</a:t>
                      </a:r>
                      <a:endParaRPr sz="1800">
                        <a:solidFill>
                          <a:srgbClr val="212121"/>
                        </a:solidFill>
                        <a:latin typeface="Consolas"/>
                        <a:ea typeface="Consolas"/>
                        <a:cs typeface="Consolas"/>
                        <a:sym typeface="Consolas"/>
                      </a:endParaRPr>
                    </a:p>
                  </a:txBody>
                  <a:tcPr marT="57150" marB="57150" marR="57150" marL="57150" anchor="ctr"/>
                </a:tc>
              </a:tr>
              <a:tr h="328875">
                <a:tc>
                  <a:txBody>
                    <a:bodyPr/>
                    <a:lstStyle/>
                    <a:p>
                      <a:pPr indent="0" lvl="0" marL="0" rtl="0" algn="ctr">
                        <a:spcBef>
                          <a:spcPts val="0"/>
                        </a:spcBef>
                        <a:spcAft>
                          <a:spcPts val="0"/>
                        </a:spcAft>
                        <a:buNone/>
                      </a:pPr>
                      <a:r>
                        <a:rPr lang="en" sz="1800">
                          <a:solidFill>
                            <a:srgbClr val="212121"/>
                          </a:solidFill>
                          <a:latin typeface="Consolas"/>
                          <a:ea typeface="Consolas"/>
                          <a:cs typeface="Consolas"/>
                          <a:sym typeface="Consolas"/>
                        </a:rPr>
                        <a:t>5</a:t>
                      </a:r>
                      <a:endParaRPr sz="1800">
                        <a:solidFill>
                          <a:srgbClr val="212121"/>
                        </a:solidFill>
                        <a:latin typeface="Consolas"/>
                        <a:ea typeface="Consolas"/>
                        <a:cs typeface="Consolas"/>
                        <a:sym typeface="Consolas"/>
                      </a:endParaRPr>
                    </a:p>
                  </a:txBody>
                  <a:tcPr marT="57150" marB="57150" marR="57150" marL="57150" anchor="ctr"/>
                </a:tc>
                <a:tc>
                  <a:txBody>
                    <a:bodyPr/>
                    <a:lstStyle/>
                    <a:p>
                      <a:pPr indent="0" lvl="0" marL="0" rtl="0" algn="l">
                        <a:spcBef>
                          <a:spcPts val="0"/>
                        </a:spcBef>
                        <a:spcAft>
                          <a:spcPts val="0"/>
                        </a:spcAft>
                        <a:buNone/>
                      </a:pPr>
                      <a:r>
                        <a:rPr lang="en" sz="1800">
                          <a:solidFill>
                            <a:srgbClr val="212121"/>
                          </a:solidFill>
                          <a:latin typeface="Consolas"/>
                          <a:ea typeface="Consolas"/>
                          <a:cs typeface="Consolas"/>
                          <a:sym typeface="Consolas"/>
                        </a:rPr>
                        <a:t>Sandal</a:t>
                      </a:r>
                      <a:endParaRPr sz="1800">
                        <a:solidFill>
                          <a:srgbClr val="212121"/>
                        </a:solidFill>
                        <a:latin typeface="Consolas"/>
                        <a:ea typeface="Consolas"/>
                        <a:cs typeface="Consolas"/>
                        <a:sym typeface="Consolas"/>
                      </a:endParaRPr>
                    </a:p>
                  </a:txBody>
                  <a:tcPr marT="57150" marB="57150" marR="57150" marL="57150" anchor="ctr"/>
                </a:tc>
              </a:tr>
            </a:tbl>
          </a:graphicData>
        </a:graphic>
      </p:graphicFrame>
      <p:sp>
        <p:nvSpPr>
          <p:cNvPr id="145" name="Google Shape;145;p26"/>
          <p:cNvSpPr txBox="1"/>
          <p:nvPr>
            <p:ph type="ctrTitle"/>
          </p:nvPr>
        </p:nvSpPr>
        <p:spPr>
          <a:xfrm>
            <a:off x="440794" y="418011"/>
            <a:ext cx="4330800" cy="60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latin typeface="Google Sans"/>
                <a:ea typeface="Google Sans"/>
                <a:cs typeface="Google Sans"/>
                <a:sym typeface="Google Sans"/>
              </a:rPr>
              <a:t>Add Labels</a:t>
            </a:r>
            <a:endParaRPr b="1" sz="2000">
              <a:latin typeface="Google Sans"/>
              <a:ea typeface="Google Sans"/>
              <a:cs typeface="Google Sans"/>
              <a:sym typeface="Google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7"/>
          <p:cNvSpPr txBox="1"/>
          <p:nvPr/>
        </p:nvSpPr>
        <p:spPr>
          <a:xfrm>
            <a:off x="440800" y="1275725"/>
            <a:ext cx="8396700" cy="13779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800">
                <a:solidFill>
                  <a:srgbClr val="4DD0E1"/>
                </a:solidFill>
                <a:latin typeface="Consolas"/>
                <a:ea typeface="Consolas"/>
                <a:cs typeface="Consolas"/>
                <a:sym typeface="Consolas"/>
              </a:rPr>
              <a:t>class_names = ['T-shirt/top', 'Trouser', 'Pullover',</a:t>
            </a:r>
            <a:endParaRPr sz="1800">
              <a:solidFill>
                <a:srgbClr val="4DD0E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4DD0E1"/>
                </a:solidFill>
                <a:latin typeface="Consolas"/>
                <a:ea typeface="Consolas"/>
                <a:cs typeface="Consolas"/>
                <a:sym typeface="Consolas"/>
              </a:rPr>
              <a:t>               'Dress', 'Coat', 'Sandal', 'Shirt',  </a:t>
            </a:r>
            <a:endParaRPr sz="1800">
              <a:solidFill>
                <a:srgbClr val="4DD0E1"/>
              </a:solidFill>
              <a:latin typeface="Consolas"/>
              <a:ea typeface="Consolas"/>
              <a:cs typeface="Consolas"/>
              <a:sym typeface="Consolas"/>
            </a:endParaRPr>
          </a:p>
          <a:p>
            <a:pPr indent="0" lvl="0" marL="381000" marR="381000" rtl="0" algn="l">
              <a:lnSpc>
                <a:spcPct val="142857"/>
              </a:lnSpc>
              <a:spcBef>
                <a:spcPts val="0"/>
              </a:spcBef>
              <a:spcAft>
                <a:spcPts val="0"/>
              </a:spcAft>
              <a:buClr>
                <a:schemeClr val="dk1"/>
              </a:buClr>
              <a:buSzPts val="1100"/>
              <a:buFont typeface="Arial"/>
              <a:buNone/>
            </a:pPr>
            <a:r>
              <a:rPr lang="en" sz="1800">
                <a:solidFill>
                  <a:srgbClr val="4DD0E1"/>
                </a:solidFill>
                <a:latin typeface="Consolas"/>
                <a:ea typeface="Consolas"/>
                <a:cs typeface="Consolas"/>
                <a:sym typeface="Consolas"/>
              </a:rPr>
              <a:t>               'Sneaker', 'Bag', 'Ankle boot']</a:t>
            </a:r>
            <a:endParaRPr sz="1800">
              <a:solidFill>
                <a:srgbClr val="4DD0E1"/>
              </a:solidFill>
              <a:latin typeface="Consolas"/>
              <a:ea typeface="Consolas"/>
              <a:cs typeface="Consolas"/>
              <a:sym typeface="Consolas"/>
            </a:endParaRPr>
          </a:p>
          <a:p>
            <a:pPr indent="0" lvl="0" marL="381000" marR="381000" rtl="0" algn="l">
              <a:lnSpc>
                <a:spcPct val="142857"/>
              </a:lnSpc>
              <a:spcBef>
                <a:spcPts val="0"/>
              </a:spcBef>
              <a:spcAft>
                <a:spcPts val="0"/>
              </a:spcAft>
              <a:buClr>
                <a:schemeClr val="dk1"/>
              </a:buClr>
              <a:buSzPts val="1100"/>
              <a:buFont typeface="Arial"/>
              <a:buNone/>
            </a:pPr>
            <a:r>
              <a:t/>
            </a:r>
            <a:endParaRPr sz="1050">
              <a:solidFill>
                <a:srgbClr val="4DD0E1"/>
              </a:solidFill>
              <a:highlight>
                <a:srgbClr val="283142"/>
              </a:highlight>
              <a:latin typeface="Roboto Mono"/>
              <a:ea typeface="Roboto Mono"/>
              <a:cs typeface="Roboto Mono"/>
              <a:sym typeface="Roboto Mono"/>
            </a:endParaRPr>
          </a:p>
          <a:p>
            <a:pPr indent="0" lvl="0" marL="381000" marR="381000" rtl="0" algn="l">
              <a:lnSpc>
                <a:spcPct val="142857"/>
              </a:lnSpc>
              <a:spcBef>
                <a:spcPts val="0"/>
              </a:spcBef>
              <a:spcAft>
                <a:spcPts val="0"/>
              </a:spcAft>
              <a:buNone/>
            </a:pPr>
            <a:r>
              <a:t/>
            </a:r>
            <a:endParaRPr sz="1800">
              <a:solidFill>
                <a:srgbClr val="4DD0E1"/>
              </a:solidFill>
              <a:highlight>
                <a:srgbClr val="000000"/>
              </a:highlight>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4DD0E1"/>
              </a:solidFill>
              <a:highlight>
                <a:srgbClr val="000000"/>
              </a:highlight>
              <a:latin typeface="Consolas"/>
              <a:ea typeface="Consolas"/>
              <a:cs typeface="Consolas"/>
              <a:sym typeface="Consolas"/>
            </a:endParaRPr>
          </a:p>
        </p:txBody>
      </p:sp>
      <p:sp>
        <p:nvSpPr>
          <p:cNvPr id="151" name="Google Shape;151;p27"/>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Add Labels</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8"/>
          <p:cNvSpPr txBox="1"/>
          <p:nvPr/>
        </p:nvSpPr>
        <p:spPr>
          <a:xfrm>
            <a:off x="440800" y="1275725"/>
            <a:ext cx="8396700" cy="29361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800">
                <a:solidFill>
                  <a:srgbClr val="FFFFFF"/>
                </a:solidFill>
                <a:latin typeface="Consolas"/>
                <a:ea typeface="Consolas"/>
                <a:cs typeface="Consolas"/>
                <a:sym typeface="Consolas"/>
              </a:rPr>
              <a:t>len(train_labels)</a:t>
            </a:r>
            <a:endParaRPr sz="1800">
              <a:solidFill>
                <a:srgbClr val="FFFFFF"/>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FFFFFF"/>
                </a:solidFill>
                <a:latin typeface="Consolas"/>
                <a:ea typeface="Consolas"/>
                <a:cs typeface="Consolas"/>
                <a:sym typeface="Consolas"/>
              </a:rPr>
              <a:t>train_images.shape</a:t>
            </a:r>
            <a:endParaRPr sz="1800">
              <a:solidFill>
                <a:srgbClr val="FFFFFF"/>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FFFFFF"/>
                </a:solidFill>
                <a:latin typeface="Consolas"/>
                <a:ea typeface="Consolas"/>
                <a:cs typeface="Consolas"/>
                <a:sym typeface="Consolas"/>
              </a:rPr>
              <a:t>train_labels</a:t>
            </a:r>
            <a:endParaRPr sz="1800">
              <a:solidFill>
                <a:srgbClr val="FFFFFF"/>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FFFFFF"/>
                </a:solidFill>
                <a:latin typeface="Consolas"/>
                <a:ea typeface="Consolas"/>
                <a:cs typeface="Consolas"/>
                <a:sym typeface="Consolas"/>
              </a:rPr>
              <a:t>test_images.shape</a:t>
            </a:r>
            <a:endParaRPr sz="1800">
              <a:solidFill>
                <a:srgbClr val="FFFFFF"/>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FFFFFF"/>
                </a:solidFill>
                <a:latin typeface="Consolas"/>
                <a:ea typeface="Consolas"/>
                <a:cs typeface="Consolas"/>
                <a:sym typeface="Consolas"/>
              </a:rPr>
              <a:t>len(test_labels)</a:t>
            </a:r>
            <a:endParaRPr sz="1800">
              <a:solidFill>
                <a:srgbClr val="FFFFFF"/>
              </a:solidFill>
              <a:latin typeface="Consolas"/>
              <a:ea typeface="Consolas"/>
              <a:cs typeface="Consolas"/>
              <a:sym typeface="Consolas"/>
            </a:endParaRPr>
          </a:p>
        </p:txBody>
      </p:sp>
      <p:sp>
        <p:nvSpPr>
          <p:cNvPr id="157" name="Google Shape;157;p28"/>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Explore the Data</a:t>
            </a:r>
            <a:endParaRPr b="1" sz="2000">
              <a:solidFill>
                <a:srgbClr val="FFFFFF"/>
              </a:solidFill>
              <a:latin typeface="Google Sans"/>
              <a:ea typeface="Google Sans"/>
              <a:cs typeface="Google Sans"/>
              <a:sym typeface="Google Sans"/>
            </a:endParaRPr>
          </a:p>
        </p:txBody>
      </p:sp>
      <p:cxnSp>
        <p:nvCxnSpPr>
          <p:cNvPr id="158" name="Google Shape;158;p28"/>
          <p:cNvCxnSpPr/>
          <p:nvPr/>
        </p:nvCxnSpPr>
        <p:spPr>
          <a:xfrm rot="10800000">
            <a:off x="3489475" y="1551428"/>
            <a:ext cx="906300" cy="0"/>
          </a:xfrm>
          <a:prstGeom prst="straightConnector1">
            <a:avLst/>
          </a:prstGeom>
          <a:noFill/>
          <a:ln cap="flat" cmpd="sng" w="38100">
            <a:solidFill>
              <a:srgbClr val="FFFFFF"/>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9"/>
          <p:cNvSpPr txBox="1"/>
          <p:nvPr/>
        </p:nvSpPr>
        <p:spPr>
          <a:xfrm>
            <a:off x="440800" y="1275725"/>
            <a:ext cx="4680000" cy="13779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None/>
            </a:pPr>
            <a:r>
              <a:rPr lang="en" sz="1800">
                <a:solidFill>
                  <a:srgbClr val="FFFFFF"/>
                </a:solidFill>
                <a:latin typeface="Consolas"/>
                <a:ea typeface="Consolas"/>
                <a:cs typeface="Consolas"/>
                <a:sym typeface="Consolas"/>
              </a:rPr>
              <a:t>   </a:t>
            </a:r>
            <a:r>
              <a:rPr lang="en" sz="1800">
                <a:solidFill>
                  <a:srgbClr val="ECEFF1"/>
                </a:solidFill>
                <a:latin typeface="Consolas"/>
                <a:ea typeface="Consolas"/>
                <a:cs typeface="Consolas"/>
                <a:sym typeface="Consolas"/>
              </a:rPr>
              <a:t>plt.figure()</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plt.imshow(train_images[</a:t>
            </a:r>
            <a:r>
              <a:rPr lang="en" sz="1800">
                <a:solidFill>
                  <a:srgbClr val="FBC02D"/>
                </a:solidFill>
                <a:latin typeface="Consolas"/>
                <a:ea typeface="Consolas"/>
                <a:cs typeface="Consolas"/>
                <a:sym typeface="Consolas"/>
              </a:rPr>
              <a:t>0</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plt.colorbar()</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plt.grid(</a:t>
            </a:r>
            <a:r>
              <a:rPr lang="en" sz="1800">
                <a:solidFill>
                  <a:srgbClr val="4DD0E1"/>
                </a:solidFill>
                <a:latin typeface="Consolas"/>
                <a:ea typeface="Consolas"/>
                <a:cs typeface="Consolas"/>
                <a:sym typeface="Consolas"/>
              </a:rPr>
              <a:t>False</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plt.show()</a:t>
            </a:r>
            <a:endParaRPr sz="1800">
              <a:solidFill>
                <a:srgbClr val="4DD0E1"/>
              </a:solidFill>
              <a:latin typeface="Consolas"/>
              <a:ea typeface="Consolas"/>
              <a:cs typeface="Consolas"/>
              <a:sym typeface="Consolas"/>
            </a:endParaRPr>
          </a:p>
        </p:txBody>
      </p:sp>
      <p:sp>
        <p:nvSpPr>
          <p:cNvPr id="164" name="Google Shape;164;p29"/>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Explore the Data</a:t>
            </a:r>
            <a:endParaRPr b="1" sz="2000">
              <a:solidFill>
                <a:srgbClr val="FFFFFF"/>
              </a:solidFill>
              <a:latin typeface="Google Sans"/>
              <a:ea typeface="Google Sans"/>
              <a:cs typeface="Google Sans"/>
              <a:sym typeface="Google Sans"/>
            </a:endParaRPr>
          </a:p>
        </p:txBody>
      </p:sp>
      <p:sp>
        <p:nvSpPr>
          <p:cNvPr id="165" name="Google Shape;165;p29"/>
          <p:cNvSpPr/>
          <p:nvPr/>
        </p:nvSpPr>
        <p:spPr>
          <a:xfrm>
            <a:off x="5933275" y="1425788"/>
            <a:ext cx="2299800" cy="1887300"/>
          </a:xfrm>
          <a:prstGeom prst="rect">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6" name="Google Shape;166;p29"/>
          <p:cNvPicPr preferRelativeResize="0"/>
          <p:nvPr/>
        </p:nvPicPr>
        <p:blipFill>
          <a:blip r:embed="rId3">
            <a:alphaModFix/>
          </a:blip>
          <a:stretch>
            <a:fillRect/>
          </a:stretch>
        </p:blipFill>
        <p:spPr>
          <a:xfrm>
            <a:off x="5933275" y="1408673"/>
            <a:ext cx="2299800" cy="190014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30"/>
          <p:cNvSpPr txBox="1"/>
          <p:nvPr/>
        </p:nvSpPr>
        <p:spPr>
          <a:xfrm>
            <a:off x="440800" y="1275725"/>
            <a:ext cx="8396700" cy="1377900"/>
          </a:xfrm>
          <a:prstGeom prst="rect">
            <a:avLst/>
          </a:prstGeom>
          <a:noFill/>
          <a:ln>
            <a:noFill/>
          </a:ln>
        </p:spPr>
        <p:txBody>
          <a:bodyPr anchorCtr="0" anchor="t" bIns="91425" lIns="91425" spcFirstLastPara="1" rIns="91425" wrap="square" tIns="91425">
            <a:noAutofit/>
          </a:bodyPr>
          <a:lstStyle/>
          <a:p>
            <a:pPr indent="0" lvl="0" marL="0" marR="381000" rtl="0" algn="l">
              <a:lnSpc>
                <a:spcPct val="115000"/>
              </a:lnSpc>
              <a:spcBef>
                <a:spcPts val="0"/>
              </a:spcBef>
              <a:spcAft>
                <a:spcPts val="0"/>
              </a:spcAft>
              <a:buNone/>
            </a:pPr>
            <a:r>
              <a:rPr lang="en" sz="1800">
                <a:solidFill>
                  <a:srgbClr val="FFFFFF"/>
                </a:solidFill>
                <a:latin typeface="Consolas"/>
                <a:ea typeface="Consolas"/>
                <a:cs typeface="Consolas"/>
                <a:sym typeface="Consolas"/>
              </a:rPr>
              <a:t>   </a:t>
            </a:r>
            <a:r>
              <a:rPr lang="en" sz="1800">
                <a:solidFill>
                  <a:srgbClr val="ECEFF1"/>
                </a:solidFill>
                <a:latin typeface="Consolas"/>
                <a:ea typeface="Consolas"/>
                <a:cs typeface="Consolas"/>
                <a:sym typeface="Consolas"/>
              </a:rPr>
              <a:t>train_images = train_images / </a:t>
            </a:r>
            <a:r>
              <a:rPr lang="en" sz="1800">
                <a:solidFill>
                  <a:srgbClr val="FBC02D"/>
                </a:solidFill>
                <a:latin typeface="Consolas"/>
                <a:ea typeface="Consolas"/>
                <a:cs typeface="Consolas"/>
                <a:sym typeface="Consolas"/>
              </a:rPr>
              <a:t>255.0</a:t>
            </a:r>
            <a:endParaRPr sz="1800">
              <a:solidFill>
                <a:srgbClr val="FBC02D"/>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test_images = test_images / </a:t>
            </a:r>
            <a:r>
              <a:rPr lang="en" sz="1800">
                <a:solidFill>
                  <a:srgbClr val="FBC02D"/>
                </a:solidFill>
                <a:latin typeface="Consolas"/>
                <a:ea typeface="Consolas"/>
                <a:cs typeface="Consolas"/>
                <a:sym typeface="Consolas"/>
              </a:rPr>
              <a:t>255.0</a:t>
            </a:r>
            <a:endParaRPr sz="1800">
              <a:solidFill>
                <a:srgbClr val="FBC02D"/>
              </a:solidFill>
              <a:latin typeface="Consolas"/>
              <a:ea typeface="Consolas"/>
              <a:cs typeface="Consolas"/>
              <a:sym typeface="Consolas"/>
            </a:endParaRPr>
          </a:p>
        </p:txBody>
      </p:sp>
      <p:sp>
        <p:nvSpPr>
          <p:cNvPr id="172" name="Google Shape;172;p30"/>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Preprocess the Data</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31"/>
          <p:cNvSpPr txBox="1"/>
          <p:nvPr/>
        </p:nvSpPr>
        <p:spPr>
          <a:xfrm>
            <a:off x="440800" y="1275725"/>
            <a:ext cx="8396700" cy="29871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None/>
            </a:pPr>
            <a:r>
              <a:rPr lang="en" sz="1800">
                <a:solidFill>
                  <a:srgbClr val="FFFFFF"/>
                </a:solidFill>
                <a:latin typeface="Consolas"/>
                <a:ea typeface="Consolas"/>
                <a:cs typeface="Consolas"/>
                <a:sym typeface="Consolas"/>
              </a:rPr>
              <a:t>   </a:t>
            </a:r>
            <a:r>
              <a:rPr lang="en" sz="1800">
                <a:solidFill>
                  <a:srgbClr val="ECEFF1"/>
                </a:solidFill>
                <a:latin typeface="Consolas"/>
                <a:ea typeface="Consolas"/>
                <a:cs typeface="Consolas"/>
                <a:sym typeface="Consolas"/>
              </a:rPr>
              <a:t>plt.figure(figsize=(</a:t>
            </a:r>
            <a:r>
              <a:rPr lang="en" sz="1800">
                <a:solidFill>
                  <a:srgbClr val="FBC02D"/>
                </a:solidFill>
                <a:latin typeface="Consolas"/>
                <a:ea typeface="Consolas"/>
                <a:cs typeface="Consolas"/>
                <a:sym typeface="Consolas"/>
              </a:rPr>
              <a:t>10</a:t>
            </a:r>
            <a:r>
              <a:rPr lang="en" sz="1800">
                <a:solidFill>
                  <a:srgbClr val="ECEFF1"/>
                </a:solidFill>
                <a:latin typeface="Consolas"/>
                <a:ea typeface="Consolas"/>
                <a:cs typeface="Consolas"/>
                <a:sym typeface="Consolas"/>
              </a:rPr>
              <a:t>,</a:t>
            </a:r>
            <a:r>
              <a:rPr lang="en" sz="1800">
                <a:solidFill>
                  <a:srgbClr val="FBC02D"/>
                </a:solidFill>
                <a:latin typeface="Consolas"/>
                <a:ea typeface="Consolas"/>
                <a:cs typeface="Consolas"/>
                <a:sym typeface="Consolas"/>
              </a:rPr>
              <a:t>10</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4DD0E1"/>
                </a:solidFill>
                <a:latin typeface="Consolas"/>
                <a:ea typeface="Consolas"/>
                <a:cs typeface="Consolas"/>
                <a:sym typeface="Consolas"/>
              </a:rPr>
              <a:t>for</a:t>
            </a:r>
            <a:r>
              <a:rPr lang="en" sz="1800">
                <a:solidFill>
                  <a:srgbClr val="ECEFF1"/>
                </a:solidFill>
                <a:latin typeface="Consolas"/>
                <a:ea typeface="Consolas"/>
                <a:cs typeface="Consolas"/>
                <a:sym typeface="Consolas"/>
              </a:rPr>
              <a:t> i </a:t>
            </a:r>
            <a:r>
              <a:rPr lang="en" sz="1800">
                <a:solidFill>
                  <a:srgbClr val="4DD0E1"/>
                </a:solidFill>
                <a:latin typeface="Consolas"/>
                <a:ea typeface="Consolas"/>
                <a:cs typeface="Consolas"/>
                <a:sym typeface="Consolas"/>
              </a:rPr>
              <a:t>in</a:t>
            </a:r>
            <a:r>
              <a:rPr lang="en" sz="1800">
                <a:solidFill>
                  <a:srgbClr val="ECEFF1"/>
                </a:solidFill>
                <a:latin typeface="Consolas"/>
                <a:ea typeface="Consolas"/>
                <a:cs typeface="Consolas"/>
                <a:sym typeface="Consolas"/>
              </a:rPr>
              <a:t> range(</a:t>
            </a:r>
            <a:r>
              <a:rPr lang="en" sz="1800">
                <a:solidFill>
                  <a:srgbClr val="FBC02D"/>
                </a:solidFill>
                <a:latin typeface="Consolas"/>
                <a:ea typeface="Consolas"/>
                <a:cs typeface="Consolas"/>
                <a:sym typeface="Consolas"/>
              </a:rPr>
              <a:t>25</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plt.subplot(</a:t>
            </a:r>
            <a:r>
              <a:rPr lang="en" sz="1800">
                <a:solidFill>
                  <a:srgbClr val="FBC02D"/>
                </a:solidFill>
                <a:latin typeface="Consolas"/>
                <a:ea typeface="Consolas"/>
                <a:cs typeface="Consolas"/>
                <a:sym typeface="Consolas"/>
              </a:rPr>
              <a:t>5</a:t>
            </a:r>
            <a:r>
              <a:rPr lang="en" sz="1800">
                <a:solidFill>
                  <a:srgbClr val="ECEFF1"/>
                </a:solidFill>
                <a:latin typeface="Consolas"/>
                <a:ea typeface="Consolas"/>
                <a:cs typeface="Consolas"/>
                <a:sym typeface="Consolas"/>
              </a:rPr>
              <a:t>,</a:t>
            </a:r>
            <a:r>
              <a:rPr lang="en" sz="1800">
                <a:solidFill>
                  <a:srgbClr val="FBC02D"/>
                </a:solidFill>
                <a:latin typeface="Consolas"/>
                <a:ea typeface="Consolas"/>
                <a:cs typeface="Consolas"/>
                <a:sym typeface="Consolas"/>
              </a:rPr>
              <a:t>5</a:t>
            </a:r>
            <a:r>
              <a:rPr lang="en" sz="1800">
                <a:solidFill>
                  <a:srgbClr val="ECEFF1"/>
                </a:solidFill>
                <a:latin typeface="Consolas"/>
                <a:ea typeface="Consolas"/>
                <a:cs typeface="Consolas"/>
                <a:sym typeface="Consolas"/>
              </a:rPr>
              <a:t>,i+</a:t>
            </a:r>
            <a:r>
              <a:rPr lang="en" sz="1800">
                <a:solidFill>
                  <a:srgbClr val="FBC02D"/>
                </a:solidFill>
                <a:latin typeface="Consolas"/>
                <a:ea typeface="Consolas"/>
                <a:cs typeface="Consolas"/>
                <a:sym typeface="Consolas"/>
              </a:rPr>
              <a:t>1</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plt.xticks([])</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plt.yticks([])</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plt.grid(</a:t>
            </a:r>
            <a:r>
              <a:rPr lang="en" sz="1800">
                <a:solidFill>
                  <a:srgbClr val="4DD0E1"/>
                </a:solidFill>
                <a:latin typeface="Consolas"/>
                <a:ea typeface="Consolas"/>
                <a:cs typeface="Consolas"/>
                <a:sym typeface="Consolas"/>
              </a:rPr>
              <a:t>False</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plt.imshow(train_images[i],</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cmap=plt.cm.binary)</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plt.xlabel(class_names[train_labels[i]])</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plt.show()</a:t>
            </a:r>
            <a:endParaRPr sz="1800">
              <a:solidFill>
                <a:srgbClr val="ECEFF1"/>
              </a:solidFill>
              <a:latin typeface="Consolas"/>
              <a:ea typeface="Consolas"/>
              <a:cs typeface="Consolas"/>
              <a:sym typeface="Consolas"/>
            </a:endParaRPr>
          </a:p>
        </p:txBody>
      </p:sp>
      <p:sp>
        <p:nvSpPr>
          <p:cNvPr id="178" name="Google Shape;178;p31"/>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Preprocess the Data</a:t>
            </a:r>
            <a:endParaRPr b="1" sz="2000">
              <a:solidFill>
                <a:srgbClr val="FFFFFF"/>
              </a:solidFill>
              <a:latin typeface="Google Sans"/>
              <a:ea typeface="Google Sans"/>
              <a:cs typeface="Google Sans"/>
              <a:sym typeface="Google Sans"/>
            </a:endParaRPr>
          </a:p>
        </p:txBody>
      </p:sp>
      <p:sp>
        <p:nvSpPr>
          <p:cNvPr id="179" name="Google Shape;179;p31"/>
          <p:cNvSpPr/>
          <p:nvPr/>
        </p:nvSpPr>
        <p:spPr>
          <a:xfrm>
            <a:off x="5933275" y="1273400"/>
            <a:ext cx="2563800" cy="2559300"/>
          </a:xfrm>
          <a:prstGeom prst="rect">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FFFFFF"/>
              </a:highlight>
            </a:endParaRPr>
          </a:p>
        </p:txBody>
      </p:sp>
      <p:pic>
        <p:nvPicPr>
          <p:cNvPr id="180" name="Google Shape;180;p31"/>
          <p:cNvPicPr preferRelativeResize="0"/>
          <p:nvPr/>
        </p:nvPicPr>
        <p:blipFill>
          <a:blip r:embed="rId3">
            <a:alphaModFix/>
          </a:blip>
          <a:stretch>
            <a:fillRect/>
          </a:stretch>
        </p:blipFill>
        <p:spPr>
          <a:xfrm>
            <a:off x="5933275" y="1273400"/>
            <a:ext cx="2575025" cy="25705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2"/>
          <p:cNvSpPr txBox="1"/>
          <p:nvPr>
            <p:ph type="ctrTitle"/>
          </p:nvPr>
        </p:nvSpPr>
        <p:spPr>
          <a:xfrm>
            <a:off x="2406594" y="2199688"/>
            <a:ext cx="4330800" cy="60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Google Sans"/>
                <a:ea typeface="Google Sans"/>
                <a:cs typeface="Google Sans"/>
                <a:sym typeface="Google Sans"/>
              </a:rPr>
              <a:t>Ready</a:t>
            </a:r>
            <a:r>
              <a:rPr lang="en" sz="3000">
                <a:latin typeface="Google Sans"/>
                <a:ea typeface="Google Sans"/>
                <a:cs typeface="Google Sans"/>
                <a:sym typeface="Google Sans"/>
              </a:rPr>
              <a:t>?</a:t>
            </a:r>
            <a:br>
              <a:rPr lang="en" sz="3000">
                <a:latin typeface="Google Sans"/>
                <a:ea typeface="Google Sans"/>
                <a:cs typeface="Google Sans"/>
                <a:sym typeface="Google Sans"/>
              </a:rPr>
            </a:br>
            <a:r>
              <a:rPr lang="en" sz="3000">
                <a:latin typeface="Google Sans"/>
                <a:ea typeface="Google Sans"/>
                <a:cs typeface="Google Sans"/>
                <a:sym typeface="Google Sans"/>
              </a:rPr>
              <a:t>Let’s build the model.</a:t>
            </a:r>
            <a:endParaRPr sz="3000">
              <a:latin typeface="Google Sans"/>
              <a:ea typeface="Google Sans"/>
              <a:cs typeface="Google Sans"/>
              <a:sym typeface="Google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3"/>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Setup the L</a:t>
            </a:r>
            <a:r>
              <a:rPr lang="en"/>
              <a:t>ayers</a:t>
            </a:r>
            <a:endParaRPr/>
          </a:p>
        </p:txBody>
      </p:sp>
      <p:pic>
        <p:nvPicPr>
          <p:cNvPr id="191" name="Google Shape;191;p33"/>
          <p:cNvPicPr preferRelativeResize="0"/>
          <p:nvPr/>
        </p:nvPicPr>
        <p:blipFill rotWithShape="1">
          <a:blip r:embed="rId3">
            <a:alphaModFix/>
          </a:blip>
          <a:srcRect b="0" l="0" r="0" t="13487"/>
          <a:stretch/>
        </p:blipFill>
        <p:spPr>
          <a:xfrm>
            <a:off x="1116075" y="1234507"/>
            <a:ext cx="6521375" cy="3171649"/>
          </a:xfrm>
          <a:prstGeom prst="rect">
            <a:avLst/>
          </a:prstGeom>
          <a:noFill/>
          <a:ln>
            <a:noFill/>
          </a:ln>
        </p:spPr>
      </p:pic>
      <p:sp>
        <p:nvSpPr>
          <p:cNvPr id="192" name="Google Shape;192;p33"/>
          <p:cNvSpPr txBox="1"/>
          <p:nvPr>
            <p:ph type="title"/>
          </p:nvPr>
        </p:nvSpPr>
        <p:spPr>
          <a:xfrm>
            <a:off x="5845963" y="4017123"/>
            <a:ext cx="1224000" cy="70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Short Stack"/>
                <a:ea typeface="Short Stack"/>
                <a:cs typeface="Short Stack"/>
                <a:sym typeface="Short Stack"/>
              </a:rPr>
              <a:t>OUTPUT LAYER</a:t>
            </a:r>
            <a:endParaRPr sz="1800">
              <a:latin typeface="Short Stack"/>
              <a:ea typeface="Short Stack"/>
              <a:cs typeface="Short Stack"/>
              <a:sym typeface="Short Stack"/>
            </a:endParaRPr>
          </a:p>
        </p:txBody>
      </p:sp>
      <p:cxnSp>
        <p:nvCxnSpPr>
          <p:cNvPr id="193" name="Google Shape;193;p33"/>
          <p:cNvCxnSpPr>
            <a:stCxn id="192" idx="0"/>
          </p:cNvCxnSpPr>
          <p:nvPr/>
        </p:nvCxnSpPr>
        <p:spPr>
          <a:xfrm rot="10800000">
            <a:off x="6457963" y="3301923"/>
            <a:ext cx="0" cy="715200"/>
          </a:xfrm>
          <a:prstGeom prst="straightConnector1">
            <a:avLst/>
          </a:prstGeom>
          <a:noFill/>
          <a:ln cap="flat" cmpd="sng" w="9525">
            <a:solidFill>
              <a:schemeClr val="dk2"/>
            </a:solidFill>
            <a:prstDash val="solid"/>
            <a:round/>
            <a:headEnd len="med" w="med" type="none"/>
            <a:tailEnd len="med" w="med" type="triangle"/>
          </a:ln>
        </p:spPr>
      </p:cxnSp>
      <p:sp>
        <p:nvSpPr>
          <p:cNvPr id="194" name="Google Shape;194;p33"/>
          <p:cNvSpPr txBox="1"/>
          <p:nvPr>
            <p:ph type="title"/>
          </p:nvPr>
        </p:nvSpPr>
        <p:spPr>
          <a:xfrm>
            <a:off x="4514863" y="678848"/>
            <a:ext cx="1639800" cy="67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Short Stack"/>
                <a:ea typeface="Short Stack"/>
                <a:cs typeface="Short Stack"/>
                <a:sym typeface="Short Stack"/>
              </a:rPr>
              <a:t>ACTIVATED NEURONS</a:t>
            </a:r>
            <a:endParaRPr sz="1800">
              <a:latin typeface="Short Stack"/>
              <a:ea typeface="Short Stack"/>
              <a:cs typeface="Short Stack"/>
              <a:sym typeface="Short Stack"/>
            </a:endParaRPr>
          </a:p>
        </p:txBody>
      </p:sp>
      <p:sp>
        <p:nvSpPr>
          <p:cNvPr id="195" name="Google Shape;195;p33"/>
          <p:cNvSpPr/>
          <p:nvPr/>
        </p:nvSpPr>
        <p:spPr>
          <a:xfrm>
            <a:off x="4211934" y="1851669"/>
            <a:ext cx="121200" cy="1212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3"/>
          <p:cNvSpPr/>
          <p:nvPr/>
        </p:nvSpPr>
        <p:spPr>
          <a:xfrm>
            <a:off x="4876077" y="1720926"/>
            <a:ext cx="121200" cy="1212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3"/>
          <p:cNvSpPr/>
          <p:nvPr/>
        </p:nvSpPr>
        <p:spPr>
          <a:xfrm>
            <a:off x="5823364" y="2025726"/>
            <a:ext cx="121200" cy="1212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3"/>
          <p:cNvSpPr/>
          <p:nvPr/>
        </p:nvSpPr>
        <p:spPr>
          <a:xfrm>
            <a:off x="5627249" y="2439612"/>
            <a:ext cx="121200" cy="1212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9" name="Google Shape;199;p33"/>
          <p:cNvCxnSpPr>
            <a:stCxn id="194" idx="2"/>
            <a:endCxn id="195" idx="0"/>
          </p:cNvCxnSpPr>
          <p:nvPr/>
        </p:nvCxnSpPr>
        <p:spPr>
          <a:xfrm rot="5400000">
            <a:off x="4552663" y="1069448"/>
            <a:ext cx="501900" cy="1062300"/>
          </a:xfrm>
          <a:prstGeom prst="curvedConnector3">
            <a:avLst>
              <a:gd fmla="val 25588" name="adj1"/>
            </a:avLst>
          </a:prstGeom>
          <a:noFill/>
          <a:ln cap="flat" cmpd="sng" w="9525">
            <a:solidFill>
              <a:schemeClr val="dk2"/>
            </a:solidFill>
            <a:prstDash val="dash"/>
            <a:round/>
            <a:headEnd len="med" w="med" type="none"/>
            <a:tailEnd len="med" w="med" type="none"/>
          </a:ln>
        </p:spPr>
      </p:cxnSp>
      <p:cxnSp>
        <p:nvCxnSpPr>
          <p:cNvPr id="200" name="Google Shape;200;p33"/>
          <p:cNvCxnSpPr>
            <a:stCxn id="194" idx="2"/>
            <a:endCxn id="196" idx="0"/>
          </p:cNvCxnSpPr>
          <p:nvPr/>
        </p:nvCxnSpPr>
        <p:spPr>
          <a:xfrm rot="5400000">
            <a:off x="4950013" y="1336298"/>
            <a:ext cx="371400" cy="398100"/>
          </a:xfrm>
          <a:prstGeom prst="curvedConnector3">
            <a:avLst>
              <a:gd fmla="val 32398" name="adj1"/>
            </a:avLst>
          </a:prstGeom>
          <a:noFill/>
          <a:ln cap="flat" cmpd="sng" w="9525">
            <a:solidFill>
              <a:schemeClr val="dk2"/>
            </a:solidFill>
            <a:prstDash val="dash"/>
            <a:round/>
            <a:headEnd len="med" w="med" type="none"/>
            <a:tailEnd len="med" w="med" type="none"/>
          </a:ln>
        </p:spPr>
      </p:cxnSp>
      <p:cxnSp>
        <p:nvCxnSpPr>
          <p:cNvPr id="201" name="Google Shape;201;p33"/>
          <p:cNvCxnSpPr>
            <a:stCxn id="194" idx="2"/>
            <a:endCxn id="197" idx="0"/>
          </p:cNvCxnSpPr>
          <p:nvPr/>
        </p:nvCxnSpPr>
        <p:spPr>
          <a:xfrm flipH="1" rot="-5400000">
            <a:off x="5271313" y="1413098"/>
            <a:ext cx="676200" cy="549300"/>
          </a:xfrm>
          <a:prstGeom prst="curvedConnector3">
            <a:avLst>
              <a:gd fmla="val 35407" name="adj1"/>
            </a:avLst>
          </a:prstGeom>
          <a:noFill/>
          <a:ln cap="flat" cmpd="sng" w="9525">
            <a:solidFill>
              <a:schemeClr val="dk2"/>
            </a:solidFill>
            <a:prstDash val="dash"/>
            <a:round/>
            <a:headEnd len="med" w="med" type="none"/>
            <a:tailEnd len="med" w="med" type="none"/>
          </a:ln>
        </p:spPr>
      </p:cxnSp>
      <p:cxnSp>
        <p:nvCxnSpPr>
          <p:cNvPr id="202" name="Google Shape;202;p33"/>
          <p:cNvCxnSpPr>
            <a:stCxn id="194" idx="2"/>
            <a:endCxn id="198" idx="0"/>
          </p:cNvCxnSpPr>
          <p:nvPr/>
        </p:nvCxnSpPr>
        <p:spPr>
          <a:xfrm flipH="1" rot="-5400000">
            <a:off x="4966363" y="1718048"/>
            <a:ext cx="1089900" cy="353100"/>
          </a:xfrm>
          <a:prstGeom prst="curvedConnector3">
            <a:avLst>
              <a:gd fmla="val 34386" name="adj1"/>
            </a:avLst>
          </a:prstGeom>
          <a:noFill/>
          <a:ln cap="flat" cmpd="sng" w="9525">
            <a:solidFill>
              <a:schemeClr val="dk2"/>
            </a:solidFill>
            <a:prstDash val="dash"/>
            <a:round/>
            <a:headEnd len="med" w="med" type="none"/>
            <a:tailEnd len="med" w="med" type="none"/>
          </a:ln>
        </p:spPr>
      </p:cxnSp>
      <p:sp>
        <p:nvSpPr>
          <p:cNvPr id="203" name="Google Shape;203;p33"/>
          <p:cNvSpPr txBox="1"/>
          <p:nvPr>
            <p:ph type="title"/>
          </p:nvPr>
        </p:nvSpPr>
        <p:spPr>
          <a:xfrm>
            <a:off x="3641588" y="4036024"/>
            <a:ext cx="1224000" cy="67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Short Stack"/>
                <a:ea typeface="Short Stack"/>
                <a:cs typeface="Short Stack"/>
                <a:sym typeface="Short Stack"/>
              </a:rPr>
              <a:t>INPUT</a:t>
            </a:r>
            <a:r>
              <a:rPr lang="en" sz="1800">
                <a:latin typeface="Short Stack"/>
                <a:ea typeface="Short Stack"/>
                <a:cs typeface="Short Stack"/>
                <a:sym typeface="Short Stack"/>
              </a:rPr>
              <a:t> LAYER</a:t>
            </a:r>
            <a:endParaRPr sz="1800">
              <a:latin typeface="Short Stack"/>
              <a:ea typeface="Short Stack"/>
              <a:cs typeface="Short Stack"/>
              <a:sym typeface="Short Stack"/>
            </a:endParaRPr>
          </a:p>
        </p:txBody>
      </p:sp>
      <p:cxnSp>
        <p:nvCxnSpPr>
          <p:cNvPr id="204" name="Google Shape;204;p33"/>
          <p:cNvCxnSpPr>
            <a:stCxn id="203" idx="0"/>
          </p:cNvCxnSpPr>
          <p:nvPr/>
        </p:nvCxnSpPr>
        <p:spPr>
          <a:xfrm rot="10800000">
            <a:off x="4253588" y="3772924"/>
            <a:ext cx="0" cy="263100"/>
          </a:xfrm>
          <a:prstGeom prst="straightConnector1">
            <a:avLst/>
          </a:prstGeom>
          <a:noFill/>
          <a:ln cap="flat" cmpd="sng" w="9525">
            <a:solidFill>
              <a:schemeClr val="dk2"/>
            </a:solidFill>
            <a:prstDash val="solid"/>
            <a:round/>
            <a:headEnd len="med" w="med" type="none"/>
            <a:tailEnd len="med" w="med" type="triangle"/>
          </a:ln>
        </p:spPr>
      </p:cxnSp>
      <p:sp>
        <p:nvSpPr>
          <p:cNvPr id="205" name="Google Shape;205;p33"/>
          <p:cNvSpPr txBox="1"/>
          <p:nvPr/>
        </p:nvSpPr>
        <p:spPr>
          <a:xfrm>
            <a:off x="5210175" y="4764825"/>
            <a:ext cx="3556500" cy="296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i="1" lang="en" sz="1000">
                <a:latin typeface="Google Sans"/>
                <a:ea typeface="Google Sans"/>
                <a:cs typeface="Google Sans"/>
                <a:sym typeface="Google Sans"/>
              </a:rPr>
              <a:t>Image adapted from </a:t>
            </a:r>
            <a:r>
              <a:rPr i="1" lang="en" sz="1000" u="sng">
                <a:solidFill>
                  <a:srgbClr val="1973E8"/>
                </a:solidFill>
                <a:latin typeface="Google Sans"/>
                <a:ea typeface="Google Sans"/>
                <a:cs typeface="Google Sans"/>
                <a:sym typeface="Google Sans"/>
                <a:hlinkClick r:id="rId4"/>
              </a:rPr>
              <a:t>becominghuman.ai</a:t>
            </a:r>
            <a:r>
              <a:rPr i="1" lang="en" sz="1000">
                <a:latin typeface="Google Sans"/>
                <a:ea typeface="Google Sans"/>
                <a:cs typeface="Google Sans"/>
                <a:sym typeface="Google Sans"/>
              </a:rPr>
              <a:t> by Venkatesh Tata</a:t>
            </a:r>
            <a:endParaRPr i="1" sz="1000">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6"/>
          <p:cNvSpPr txBox="1"/>
          <p:nvPr>
            <p:ph type="ctrTitle"/>
          </p:nvPr>
        </p:nvSpPr>
        <p:spPr>
          <a:xfrm>
            <a:off x="341988" y="2095500"/>
            <a:ext cx="8460000" cy="205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3000">
                <a:latin typeface="Google Sans"/>
                <a:ea typeface="Google Sans"/>
                <a:cs typeface="Google Sans"/>
                <a:sym typeface="Google Sans"/>
              </a:rPr>
              <a:t>What is TensorFlow?</a:t>
            </a:r>
            <a:endParaRPr sz="3000">
              <a:latin typeface="Google Sans"/>
              <a:ea typeface="Google Sans"/>
              <a:cs typeface="Google Sans"/>
              <a:sym typeface="Google Sans"/>
            </a:endParaRPr>
          </a:p>
        </p:txBody>
      </p:sp>
      <p:pic>
        <p:nvPicPr>
          <p:cNvPr id="72" name="Google Shape;72;p16"/>
          <p:cNvPicPr preferRelativeResize="0"/>
          <p:nvPr/>
        </p:nvPicPr>
        <p:blipFill>
          <a:blip r:embed="rId3">
            <a:alphaModFix/>
          </a:blip>
          <a:stretch>
            <a:fillRect/>
          </a:stretch>
        </p:blipFill>
        <p:spPr>
          <a:xfrm>
            <a:off x="3609375" y="1123950"/>
            <a:ext cx="1775186" cy="17907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4"/>
          <p:cNvSpPr txBox="1"/>
          <p:nvPr/>
        </p:nvSpPr>
        <p:spPr>
          <a:xfrm>
            <a:off x="440800" y="1275725"/>
            <a:ext cx="8396700" cy="16854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Clr>
                <a:schemeClr val="dk1"/>
              </a:buClr>
              <a:buSzPts val="1100"/>
              <a:buFont typeface="Arial"/>
              <a:buNone/>
            </a:pPr>
            <a:r>
              <a:rPr lang="en" sz="1800">
                <a:solidFill>
                  <a:schemeClr val="lt1"/>
                </a:solidFill>
                <a:latin typeface="Consolas"/>
                <a:ea typeface="Consolas"/>
                <a:cs typeface="Consolas"/>
                <a:sym typeface="Consolas"/>
              </a:rPr>
              <a:t>   </a:t>
            </a:r>
            <a:r>
              <a:rPr lang="en" sz="1800">
                <a:solidFill>
                  <a:srgbClr val="ECEFF1"/>
                </a:solidFill>
                <a:latin typeface="Consolas"/>
                <a:ea typeface="Consolas"/>
                <a:cs typeface="Consolas"/>
                <a:sym typeface="Consolas"/>
              </a:rPr>
              <a:t>model = keras.</a:t>
            </a:r>
            <a:r>
              <a:rPr lang="en" sz="1800">
                <a:solidFill>
                  <a:srgbClr val="CE93D8"/>
                </a:solidFill>
                <a:latin typeface="Consolas"/>
                <a:ea typeface="Consolas"/>
                <a:cs typeface="Consolas"/>
                <a:sym typeface="Consolas"/>
              </a:rPr>
              <a:t>Sequential</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keras.layers.</a:t>
            </a:r>
            <a:r>
              <a:rPr lang="en" sz="1800">
                <a:solidFill>
                  <a:srgbClr val="CE93D8"/>
                </a:solidFill>
                <a:latin typeface="Consolas"/>
                <a:ea typeface="Consolas"/>
                <a:cs typeface="Consolas"/>
                <a:sym typeface="Consolas"/>
              </a:rPr>
              <a:t>Flatten</a:t>
            </a:r>
            <a:r>
              <a:rPr lang="en" sz="1800">
                <a:solidFill>
                  <a:srgbClr val="ECEFF1"/>
                </a:solidFill>
                <a:latin typeface="Consolas"/>
                <a:ea typeface="Consolas"/>
                <a:cs typeface="Consolas"/>
                <a:sym typeface="Consolas"/>
              </a:rPr>
              <a:t>(input_shape=(</a:t>
            </a:r>
            <a:r>
              <a:rPr lang="en" sz="1800">
                <a:solidFill>
                  <a:srgbClr val="FBC02D"/>
                </a:solidFill>
                <a:latin typeface="Consolas"/>
                <a:ea typeface="Consolas"/>
                <a:cs typeface="Consolas"/>
                <a:sym typeface="Consolas"/>
              </a:rPr>
              <a:t>28</a:t>
            </a:r>
            <a:r>
              <a:rPr lang="en" sz="1800">
                <a:solidFill>
                  <a:srgbClr val="ECEFF1"/>
                </a:solidFill>
                <a:latin typeface="Consolas"/>
                <a:ea typeface="Consolas"/>
                <a:cs typeface="Consolas"/>
                <a:sym typeface="Consolas"/>
              </a:rPr>
              <a:t>, </a:t>
            </a:r>
            <a:r>
              <a:rPr lang="en" sz="1800">
                <a:solidFill>
                  <a:srgbClr val="FBC02D"/>
                </a:solidFill>
                <a:latin typeface="Consolas"/>
                <a:ea typeface="Consolas"/>
                <a:cs typeface="Consolas"/>
                <a:sym typeface="Consolas"/>
              </a:rPr>
              <a:t>28</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keras.layers.</a:t>
            </a:r>
            <a:r>
              <a:rPr lang="en" sz="1800">
                <a:solidFill>
                  <a:srgbClr val="CE93D8"/>
                </a:solidFill>
                <a:latin typeface="Consolas"/>
                <a:ea typeface="Consolas"/>
                <a:cs typeface="Consolas"/>
                <a:sym typeface="Consolas"/>
              </a:rPr>
              <a:t>Dense</a:t>
            </a:r>
            <a:r>
              <a:rPr lang="en" sz="1800">
                <a:solidFill>
                  <a:srgbClr val="ECEFF1"/>
                </a:solidFill>
                <a:latin typeface="Consolas"/>
                <a:ea typeface="Consolas"/>
                <a:cs typeface="Consolas"/>
                <a:sym typeface="Consolas"/>
              </a:rPr>
              <a:t>(</a:t>
            </a:r>
            <a:r>
              <a:rPr lang="en" sz="1800">
                <a:solidFill>
                  <a:srgbClr val="FBC02D"/>
                </a:solidFill>
                <a:latin typeface="Consolas"/>
                <a:ea typeface="Consolas"/>
                <a:cs typeface="Consolas"/>
                <a:sym typeface="Consolas"/>
              </a:rPr>
              <a:t>128</a:t>
            </a:r>
            <a:r>
              <a:rPr lang="en" sz="1800">
                <a:solidFill>
                  <a:srgbClr val="ECEFF1"/>
                </a:solidFill>
                <a:latin typeface="Consolas"/>
                <a:ea typeface="Consolas"/>
                <a:cs typeface="Consolas"/>
                <a:sym typeface="Consolas"/>
              </a:rPr>
              <a:t>, activation=tf.nn.relu),</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keras.layers.</a:t>
            </a:r>
            <a:r>
              <a:rPr lang="en" sz="1800">
                <a:solidFill>
                  <a:srgbClr val="CE93D8"/>
                </a:solidFill>
                <a:latin typeface="Consolas"/>
                <a:ea typeface="Consolas"/>
                <a:cs typeface="Consolas"/>
                <a:sym typeface="Consolas"/>
              </a:rPr>
              <a:t>Dense</a:t>
            </a:r>
            <a:r>
              <a:rPr lang="en" sz="1800">
                <a:solidFill>
                  <a:srgbClr val="ECEFF1"/>
                </a:solidFill>
                <a:latin typeface="Consolas"/>
                <a:ea typeface="Consolas"/>
                <a:cs typeface="Consolas"/>
                <a:sym typeface="Consolas"/>
              </a:rPr>
              <a:t>(</a:t>
            </a:r>
            <a:r>
              <a:rPr lang="en" sz="1800">
                <a:solidFill>
                  <a:srgbClr val="FBC02D"/>
                </a:solidFill>
                <a:latin typeface="Consolas"/>
                <a:ea typeface="Consolas"/>
                <a:cs typeface="Consolas"/>
                <a:sym typeface="Consolas"/>
              </a:rPr>
              <a:t>10</a:t>
            </a:r>
            <a:r>
              <a:rPr lang="en" sz="1800">
                <a:solidFill>
                  <a:srgbClr val="ECEFF1"/>
                </a:solidFill>
                <a:latin typeface="Consolas"/>
                <a:ea typeface="Consolas"/>
                <a:cs typeface="Consolas"/>
                <a:sym typeface="Consolas"/>
              </a:rPr>
              <a:t>, activation=tf.nn.softmax)</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a:t>
            </a:r>
            <a:endParaRPr sz="1800">
              <a:solidFill>
                <a:srgbClr val="F06292"/>
              </a:solidFill>
              <a:latin typeface="Consolas"/>
              <a:ea typeface="Consolas"/>
              <a:cs typeface="Consolas"/>
              <a:sym typeface="Consolas"/>
            </a:endParaRPr>
          </a:p>
        </p:txBody>
      </p:sp>
      <p:sp>
        <p:nvSpPr>
          <p:cNvPr id="211" name="Google Shape;211;p34"/>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Setup the Layers</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35"/>
          <p:cNvSpPr txBox="1"/>
          <p:nvPr/>
        </p:nvSpPr>
        <p:spPr>
          <a:xfrm>
            <a:off x="440800" y="1275725"/>
            <a:ext cx="8396700" cy="13779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model.compile(optimizer=</a:t>
            </a:r>
            <a:r>
              <a:rPr lang="en" sz="1800">
                <a:solidFill>
                  <a:srgbClr val="9CCC65"/>
                </a:solidFill>
                <a:latin typeface="Consolas"/>
                <a:ea typeface="Consolas"/>
                <a:cs typeface="Consolas"/>
                <a:sym typeface="Consolas"/>
              </a:rPr>
              <a:t>'adam'</a:t>
            </a:r>
            <a:r>
              <a:rPr lang="en" sz="1800">
                <a:solidFill>
                  <a:srgbClr val="ECEFF1"/>
                </a:solidFill>
                <a:latin typeface="Consolas"/>
                <a:ea typeface="Consolas"/>
                <a:cs typeface="Consolas"/>
                <a:sym typeface="Consolas"/>
              </a:rPr>
              <a:t>,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              loss=</a:t>
            </a:r>
            <a:r>
              <a:rPr lang="en" sz="1800">
                <a:solidFill>
                  <a:srgbClr val="9CCC65"/>
                </a:solidFill>
                <a:latin typeface="Consolas"/>
                <a:ea typeface="Consolas"/>
                <a:cs typeface="Consolas"/>
                <a:sym typeface="Consolas"/>
              </a:rPr>
              <a:t>'sparse_categorical_crossentropy'</a:t>
            </a:r>
            <a:r>
              <a:rPr lang="en" sz="1800">
                <a:solidFill>
                  <a:srgbClr val="ECEFF1"/>
                </a:solidFill>
                <a:latin typeface="Consolas"/>
                <a:ea typeface="Consolas"/>
                <a:cs typeface="Consolas"/>
                <a:sym typeface="Consolas"/>
              </a:rPr>
              <a:t>,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              metrics=[</a:t>
            </a:r>
            <a:r>
              <a:rPr lang="en" sz="1800">
                <a:solidFill>
                  <a:srgbClr val="9CCC65"/>
                </a:solidFill>
                <a:latin typeface="Consolas"/>
                <a:ea typeface="Consolas"/>
                <a:cs typeface="Consolas"/>
                <a:sym typeface="Consolas"/>
              </a:rPr>
              <a:t>'accuracy'</a:t>
            </a:r>
            <a:r>
              <a:rPr lang="en" sz="1800">
                <a:solidFill>
                  <a:srgbClr val="ECEFF1"/>
                </a:solidFill>
                <a:latin typeface="Consolas"/>
                <a:ea typeface="Consolas"/>
                <a:cs typeface="Consolas"/>
                <a:sym typeface="Consolas"/>
              </a:rPr>
              <a:t>])</a:t>
            </a:r>
            <a:endParaRPr sz="1800">
              <a:solidFill>
                <a:schemeClr val="dk1"/>
              </a:solidFill>
              <a:latin typeface="Consolas"/>
              <a:ea typeface="Consolas"/>
              <a:cs typeface="Consolas"/>
              <a:sym typeface="Consolas"/>
            </a:endParaRPr>
          </a:p>
        </p:txBody>
      </p:sp>
      <p:sp>
        <p:nvSpPr>
          <p:cNvPr id="217" name="Google Shape;217;p35"/>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Compile the Model</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6"/>
          <p:cNvSpPr txBox="1"/>
          <p:nvPr/>
        </p:nvSpPr>
        <p:spPr>
          <a:xfrm>
            <a:off x="440800" y="1275725"/>
            <a:ext cx="8396700" cy="1377900"/>
          </a:xfrm>
          <a:prstGeom prst="rect">
            <a:avLst/>
          </a:prstGeom>
          <a:noFill/>
          <a:ln>
            <a:noFill/>
          </a:ln>
        </p:spPr>
        <p:txBody>
          <a:bodyPr anchorCtr="0" anchor="t" bIns="91425" lIns="91425" spcFirstLastPara="1" rIns="91425" wrap="square" tIns="91425">
            <a:noAutofit/>
          </a:bodyPr>
          <a:lstStyle/>
          <a:p>
            <a:pPr indent="0" lvl="0" marL="0" marR="381000" rtl="0" algn="l">
              <a:lnSpc>
                <a:spcPct val="142857"/>
              </a:lnSpc>
              <a:spcBef>
                <a:spcPts val="0"/>
              </a:spcBef>
              <a:spcAft>
                <a:spcPts val="0"/>
              </a:spcAft>
              <a:buNone/>
            </a:pPr>
            <a:r>
              <a:rPr lang="en" sz="1800">
                <a:solidFill>
                  <a:schemeClr val="lt1"/>
                </a:solidFill>
                <a:latin typeface="Consolas"/>
                <a:ea typeface="Consolas"/>
                <a:cs typeface="Consolas"/>
                <a:sym typeface="Consolas"/>
              </a:rPr>
              <a:t>    </a:t>
            </a:r>
            <a:r>
              <a:rPr lang="en" sz="1800">
                <a:solidFill>
                  <a:srgbClr val="ECEFF1"/>
                </a:solidFill>
                <a:latin typeface="Consolas"/>
                <a:ea typeface="Consolas"/>
                <a:cs typeface="Consolas"/>
                <a:sym typeface="Consolas"/>
              </a:rPr>
              <a:t>model.fit(train_images, train_labels, epochs=</a:t>
            </a:r>
            <a:r>
              <a:rPr lang="en" sz="1800">
                <a:solidFill>
                  <a:srgbClr val="FBC02D"/>
                </a:solidFill>
                <a:latin typeface="Consolas"/>
                <a:ea typeface="Consolas"/>
                <a:cs typeface="Consolas"/>
                <a:sym typeface="Consolas"/>
              </a:rPr>
              <a:t>5</a:t>
            </a:r>
            <a:r>
              <a:rPr lang="en" sz="1800">
                <a:solidFill>
                  <a:srgbClr val="ECEFF1"/>
                </a:solidFill>
                <a:latin typeface="Consolas"/>
                <a:ea typeface="Consolas"/>
                <a:cs typeface="Consolas"/>
                <a:sym typeface="Consolas"/>
              </a:rPr>
              <a:t>)</a:t>
            </a:r>
            <a:endParaRPr sz="1800">
              <a:solidFill>
                <a:srgbClr val="F06292"/>
              </a:solidFill>
              <a:latin typeface="Consolas"/>
              <a:ea typeface="Consolas"/>
              <a:cs typeface="Consolas"/>
              <a:sym typeface="Consolas"/>
            </a:endParaRPr>
          </a:p>
        </p:txBody>
      </p:sp>
      <p:sp>
        <p:nvSpPr>
          <p:cNvPr id="223" name="Google Shape;223;p36"/>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Train the Model</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pic>
        <p:nvPicPr>
          <p:cNvPr id="228" name="Google Shape;228;p37"/>
          <p:cNvPicPr preferRelativeResize="0"/>
          <p:nvPr/>
        </p:nvPicPr>
        <p:blipFill rotWithShape="1">
          <a:blip r:embed="rId3">
            <a:alphaModFix/>
          </a:blip>
          <a:srcRect b="11166" l="0" r="71395" t="0"/>
          <a:stretch/>
        </p:blipFill>
        <p:spPr>
          <a:xfrm>
            <a:off x="714090" y="1287300"/>
            <a:ext cx="3141310" cy="2391124"/>
          </a:xfrm>
          <a:prstGeom prst="rect">
            <a:avLst/>
          </a:prstGeom>
          <a:noFill/>
          <a:ln>
            <a:noFill/>
          </a:ln>
        </p:spPr>
      </p:pic>
      <p:pic>
        <p:nvPicPr>
          <p:cNvPr id="229" name="Google Shape;229;p37"/>
          <p:cNvPicPr preferRelativeResize="0"/>
          <p:nvPr/>
        </p:nvPicPr>
        <p:blipFill rotWithShape="1">
          <a:blip r:embed="rId3">
            <a:alphaModFix/>
          </a:blip>
          <a:srcRect b="11166" l="39382" r="0" t="0"/>
          <a:stretch/>
        </p:blipFill>
        <p:spPr>
          <a:xfrm>
            <a:off x="2427129" y="1287653"/>
            <a:ext cx="6656842" cy="2391124"/>
          </a:xfrm>
          <a:prstGeom prst="rect">
            <a:avLst/>
          </a:prstGeom>
          <a:noFill/>
          <a:ln>
            <a:noFill/>
          </a:ln>
        </p:spPr>
      </p:pic>
      <p:pic>
        <p:nvPicPr>
          <p:cNvPr id="230" name="Google Shape;230;p37"/>
          <p:cNvPicPr preferRelativeResize="0"/>
          <p:nvPr/>
        </p:nvPicPr>
        <p:blipFill rotWithShape="1">
          <a:blip r:embed="rId3">
            <a:alphaModFix/>
          </a:blip>
          <a:srcRect b="0" l="-461" r="35463" t="88329"/>
          <a:stretch/>
        </p:blipFill>
        <p:spPr>
          <a:xfrm>
            <a:off x="680195" y="3745705"/>
            <a:ext cx="7138556" cy="314145"/>
          </a:xfrm>
          <a:prstGeom prst="rect">
            <a:avLst/>
          </a:prstGeom>
          <a:noFill/>
          <a:ln>
            <a:noFill/>
          </a:ln>
        </p:spPr>
      </p:pic>
      <p:sp>
        <p:nvSpPr>
          <p:cNvPr id="231" name="Google Shape;231;p37"/>
          <p:cNvSpPr txBox="1"/>
          <p:nvPr>
            <p:ph type="title"/>
          </p:nvPr>
        </p:nvSpPr>
        <p:spPr>
          <a:xfrm>
            <a:off x="417675" y="468749"/>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 the Model - Output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38"/>
          <p:cNvSpPr/>
          <p:nvPr/>
        </p:nvSpPr>
        <p:spPr>
          <a:xfrm>
            <a:off x="-12775" y="2807875"/>
            <a:ext cx="9144000" cy="1377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8"/>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Evaluate accuracy</a:t>
            </a:r>
            <a:endParaRPr b="1" sz="2000">
              <a:solidFill>
                <a:srgbClr val="FFFFFF"/>
              </a:solidFill>
              <a:latin typeface="Google Sans"/>
              <a:ea typeface="Google Sans"/>
              <a:cs typeface="Google Sans"/>
              <a:sym typeface="Google Sans"/>
            </a:endParaRPr>
          </a:p>
        </p:txBody>
      </p:sp>
      <p:sp>
        <p:nvSpPr>
          <p:cNvPr id="238" name="Google Shape;238;p38"/>
          <p:cNvSpPr txBox="1"/>
          <p:nvPr/>
        </p:nvSpPr>
        <p:spPr>
          <a:xfrm>
            <a:off x="440800" y="1275725"/>
            <a:ext cx="8396700" cy="13779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test_loss, test_acc = model.evaluate(test_images,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                                     test_labels)</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4DD0E1"/>
                </a:solidFill>
                <a:latin typeface="Consolas"/>
                <a:ea typeface="Consolas"/>
                <a:cs typeface="Consolas"/>
                <a:sym typeface="Consolas"/>
              </a:rPr>
              <a:t>print</a:t>
            </a:r>
            <a:r>
              <a:rPr lang="en" sz="1800">
                <a:solidFill>
                  <a:srgbClr val="ECEFF1"/>
                </a:solidFill>
                <a:latin typeface="Consolas"/>
                <a:ea typeface="Consolas"/>
                <a:cs typeface="Consolas"/>
                <a:sym typeface="Consolas"/>
              </a:rPr>
              <a:t>(</a:t>
            </a:r>
            <a:r>
              <a:rPr lang="en" sz="1800">
                <a:solidFill>
                  <a:srgbClr val="9CCC65"/>
                </a:solidFill>
                <a:latin typeface="Consolas"/>
                <a:ea typeface="Consolas"/>
                <a:cs typeface="Consolas"/>
                <a:sym typeface="Consolas"/>
              </a:rPr>
              <a:t>'Test accuracy:'</a:t>
            </a:r>
            <a:r>
              <a:rPr lang="en" sz="1800">
                <a:solidFill>
                  <a:srgbClr val="ECEFF1"/>
                </a:solidFill>
                <a:latin typeface="Consolas"/>
                <a:ea typeface="Consolas"/>
                <a:cs typeface="Consolas"/>
                <a:sym typeface="Consolas"/>
              </a:rPr>
              <a:t>, test_acc)</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p:txBody>
      </p:sp>
      <p:grpSp>
        <p:nvGrpSpPr>
          <p:cNvPr id="239" name="Google Shape;239;p38"/>
          <p:cNvGrpSpPr/>
          <p:nvPr/>
        </p:nvGrpSpPr>
        <p:grpSpPr>
          <a:xfrm>
            <a:off x="881915" y="3111900"/>
            <a:ext cx="8181485" cy="653975"/>
            <a:chOff x="881915" y="3569100"/>
            <a:chExt cx="8181485" cy="653975"/>
          </a:xfrm>
        </p:grpSpPr>
        <p:pic>
          <p:nvPicPr>
            <p:cNvPr id="240" name="Google Shape;240;p38"/>
            <p:cNvPicPr preferRelativeResize="0"/>
            <p:nvPr/>
          </p:nvPicPr>
          <p:blipFill rotWithShape="1">
            <a:blip r:embed="rId3">
              <a:alphaModFix/>
            </a:blip>
            <a:srcRect b="0" l="0" r="79777" t="0"/>
            <a:stretch/>
          </p:blipFill>
          <p:spPr>
            <a:xfrm>
              <a:off x="881915" y="3569100"/>
              <a:ext cx="2377449" cy="653975"/>
            </a:xfrm>
            <a:prstGeom prst="rect">
              <a:avLst/>
            </a:prstGeom>
            <a:noFill/>
            <a:ln>
              <a:noFill/>
            </a:ln>
          </p:spPr>
        </p:pic>
        <p:pic>
          <p:nvPicPr>
            <p:cNvPr id="241" name="Google Shape;241;p38"/>
            <p:cNvPicPr preferRelativeResize="0"/>
            <p:nvPr/>
          </p:nvPicPr>
          <p:blipFill rotWithShape="1">
            <a:blip r:embed="rId3">
              <a:alphaModFix/>
            </a:blip>
            <a:srcRect b="41547" l="44699" r="2798" t="0"/>
            <a:stretch/>
          </p:blipFill>
          <p:spPr>
            <a:xfrm>
              <a:off x="2891175" y="3570100"/>
              <a:ext cx="6172224" cy="382275"/>
            </a:xfrm>
            <a:prstGeom prst="rect">
              <a:avLst/>
            </a:prstGeom>
            <a:noFill/>
            <a:ln>
              <a:noFill/>
            </a:ln>
          </p:spPr>
        </p:pic>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9"/>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Make Predictions</a:t>
            </a:r>
            <a:endParaRPr b="1" sz="2000">
              <a:solidFill>
                <a:srgbClr val="FFFFFF"/>
              </a:solidFill>
              <a:latin typeface="Google Sans"/>
              <a:ea typeface="Google Sans"/>
              <a:cs typeface="Google Sans"/>
              <a:sym typeface="Google Sans"/>
            </a:endParaRPr>
          </a:p>
        </p:txBody>
      </p:sp>
      <p:sp>
        <p:nvSpPr>
          <p:cNvPr id="247" name="Google Shape;247;p39"/>
          <p:cNvSpPr txBox="1"/>
          <p:nvPr/>
        </p:nvSpPr>
        <p:spPr>
          <a:xfrm>
            <a:off x="440800" y="1275725"/>
            <a:ext cx="8396700" cy="13779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predictions = model.predict(test_images)</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predictions[</a:t>
            </a:r>
            <a:r>
              <a:rPr lang="en" sz="1800">
                <a:solidFill>
                  <a:srgbClr val="FBC02D"/>
                </a:solidFill>
                <a:latin typeface="Consolas"/>
                <a:ea typeface="Consolas"/>
                <a:cs typeface="Consolas"/>
                <a:sym typeface="Consolas"/>
              </a:rPr>
              <a:t>0</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40"/>
          <p:cNvSpPr txBox="1"/>
          <p:nvPr/>
        </p:nvSpPr>
        <p:spPr>
          <a:xfrm>
            <a:off x="440800" y="1275725"/>
            <a:ext cx="8396700" cy="1377900"/>
          </a:xfrm>
          <a:prstGeom prst="rect">
            <a:avLst/>
          </a:prstGeom>
          <a:noFill/>
          <a:ln>
            <a:noFill/>
          </a:ln>
        </p:spPr>
        <p:txBody>
          <a:bodyPr anchorCtr="0" anchor="t" bIns="91425" lIns="91425" spcFirstLastPara="1" rIns="91425" wrap="square" tIns="91425">
            <a:noAutofit/>
          </a:bodyPr>
          <a:lstStyle/>
          <a:p>
            <a:pPr indent="0" lvl="0" marL="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   </a:t>
            </a:r>
            <a:r>
              <a:rPr lang="en" sz="1800">
                <a:solidFill>
                  <a:srgbClr val="ECEFF1"/>
                </a:solidFill>
                <a:latin typeface="Consolas"/>
                <a:ea typeface="Consolas"/>
                <a:cs typeface="Consolas"/>
                <a:sym typeface="Consolas"/>
              </a:rPr>
              <a:t>np.argmax(predictions[</a:t>
            </a:r>
            <a:r>
              <a:rPr lang="en" sz="1800">
                <a:solidFill>
                  <a:srgbClr val="FBC02D"/>
                </a:solidFill>
                <a:latin typeface="Consolas"/>
                <a:ea typeface="Consolas"/>
                <a:cs typeface="Consolas"/>
                <a:sym typeface="Consolas"/>
              </a:rPr>
              <a:t>0</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test_labels[</a:t>
            </a:r>
            <a:r>
              <a:rPr lang="en" sz="1800">
                <a:solidFill>
                  <a:srgbClr val="FBC02D"/>
                </a:solidFill>
                <a:latin typeface="Consolas"/>
                <a:ea typeface="Consolas"/>
                <a:cs typeface="Consolas"/>
                <a:sym typeface="Consolas"/>
              </a:rPr>
              <a:t>0</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p:txBody>
      </p:sp>
      <p:sp>
        <p:nvSpPr>
          <p:cNvPr id="253" name="Google Shape;253;p40"/>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Check which Label has the Highest Confidence Value</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41"/>
          <p:cNvSpPr txBox="1"/>
          <p:nvPr/>
        </p:nvSpPr>
        <p:spPr>
          <a:xfrm>
            <a:off x="440800" y="1276134"/>
            <a:ext cx="8396700" cy="31749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800">
                <a:solidFill>
                  <a:srgbClr val="4DD0E1"/>
                </a:solidFill>
                <a:latin typeface="Consolas"/>
                <a:ea typeface="Consolas"/>
                <a:cs typeface="Consolas"/>
                <a:sym typeface="Consolas"/>
              </a:rPr>
              <a:t>def</a:t>
            </a:r>
            <a:r>
              <a:rPr lang="en" sz="1800">
                <a:solidFill>
                  <a:srgbClr val="ECEFF1"/>
                </a:solidFill>
                <a:latin typeface="Consolas"/>
                <a:ea typeface="Consolas"/>
                <a:cs typeface="Consolas"/>
                <a:sym typeface="Consolas"/>
              </a:rPr>
              <a:t> plot_image(i, predictions_array, true_label, img):</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  </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4DD0E1"/>
                </a:solidFill>
                <a:latin typeface="Consolas"/>
                <a:ea typeface="Consolas"/>
                <a:cs typeface="Consolas"/>
                <a:sym typeface="Consolas"/>
              </a:rPr>
              <a:t>def</a:t>
            </a:r>
            <a:r>
              <a:rPr lang="en" sz="1800">
                <a:solidFill>
                  <a:srgbClr val="ECEFF1"/>
                </a:solidFill>
                <a:latin typeface="Consolas"/>
                <a:ea typeface="Consolas"/>
                <a:cs typeface="Consolas"/>
                <a:sym typeface="Consolas"/>
              </a:rPr>
              <a:t> plot_value_array(i, predictions_array, true_label):</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a:t>
            </a:r>
            <a:endParaRPr sz="1800">
              <a:solidFill>
                <a:srgbClr val="ECEFF1"/>
              </a:solidFill>
              <a:latin typeface="Consolas"/>
              <a:ea typeface="Consolas"/>
              <a:cs typeface="Consolas"/>
              <a:sym typeface="Consolas"/>
            </a:endParaRPr>
          </a:p>
        </p:txBody>
      </p:sp>
      <p:sp>
        <p:nvSpPr>
          <p:cNvPr id="259" name="Google Shape;259;p41"/>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Visualize the Data Function (1 of 3)</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42"/>
          <p:cNvSpPr txBox="1"/>
          <p:nvPr/>
        </p:nvSpPr>
        <p:spPr>
          <a:xfrm>
            <a:off x="440800" y="1275725"/>
            <a:ext cx="8396700" cy="35709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i = </a:t>
            </a:r>
            <a:r>
              <a:rPr lang="en" sz="1800">
                <a:solidFill>
                  <a:srgbClr val="FBC02D"/>
                </a:solidFill>
                <a:latin typeface="Consolas"/>
                <a:ea typeface="Consolas"/>
                <a:cs typeface="Consolas"/>
                <a:sym typeface="Consolas"/>
              </a:rPr>
              <a:t>0</a:t>
            </a:r>
            <a:endParaRPr sz="1800">
              <a:solidFill>
                <a:srgbClr val="FBC02D"/>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plt.figure(figsize=(</a:t>
            </a:r>
            <a:r>
              <a:rPr lang="en" sz="1800">
                <a:solidFill>
                  <a:srgbClr val="FBC02D"/>
                </a:solidFill>
                <a:latin typeface="Consolas"/>
                <a:ea typeface="Consolas"/>
                <a:cs typeface="Consolas"/>
                <a:sym typeface="Consolas"/>
              </a:rPr>
              <a:t>6</a:t>
            </a:r>
            <a:r>
              <a:rPr lang="en" sz="1800">
                <a:solidFill>
                  <a:srgbClr val="ECEFF1"/>
                </a:solidFill>
                <a:latin typeface="Consolas"/>
                <a:ea typeface="Consolas"/>
                <a:cs typeface="Consolas"/>
                <a:sym typeface="Consolas"/>
              </a:rPr>
              <a:t>,</a:t>
            </a:r>
            <a:r>
              <a:rPr lang="en" sz="1800">
                <a:solidFill>
                  <a:srgbClr val="FBC02D"/>
                </a:solidFill>
                <a:latin typeface="Consolas"/>
                <a:ea typeface="Consolas"/>
                <a:cs typeface="Consolas"/>
                <a:sym typeface="Consolas"/>
              </a:rPr>
              <a:t>3</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plt.subplot(</a:t>
            </a:r>
            <a:r>
              <a:rPr lang="en" sz="1800">
                <a:solidFill>
                  <a:srgbClr val="FBC02D"/>
                </a:solidFill>
                <a:latin typeface="Consolas"/>
                <a:ea typeface="Consolas"/>
                <a:cs typeface="Consolas"/>
                <a:sym typeface="Consolas"/>
              </a:rPr>
              <a:t>1</a:t>
            </a:r>
            <a:r>
              <a:rPr lang="en" sz="1800">
                <a:solidFill>
                  <a:srgbClr val="ECEFF1"/>
                </a:solidFill>
                <a:latin typeface="Consolas"/>
                <a:ea typeface="Consolas"/>
                <a:cs typeface="Consolas"/>
                <a:sym typeface="Consolas"/>
              </a:rPr>
              <a:t>,</a:t>
            </a:r>
            <a:r>
              <a:rPr lang="en" sz="1800">
                <a:solidFill>
                  <a:srgbClr val="FBC02D"/>
                </a:solidFill>
                <a:latin typeface="Consolas"/>
                <a:ea typeface="Consolas"/>
                <a:cs typeface="Consolas"/>
                <a:sym typeface="Consolas"/>
              </a:rPr>
              <a:t>2</a:t>
            </a:r>
            <a:r>
              <a:rPr lang="en" sz="1800">
                <a:solidFill>
                  <a:srgbClr val="ECEFF1"/>
                </a:solidFill>
                <a:latin typeface="Consolas"/>
                <a:ea typeface="Consolas"/>
                <a:cs typeface="Consolas"/>
                <a:sym typeface="Consolas"/>
              </a:rPr>
              <a:t>,</a:t>
            </a:r>
            <a:r>
              <a:rPr lang="en" sz="1800">
                <a:solidFill>
                  <a:srgbClr val="FBC02D"/>
                </a:solidFill>
                <a:latin typeface="Consolas"/>
                <a:ea typeface="Consolas"/>
                <a:cs typeface="Consolas"/>
                <a:sym typeface="Consolas"/>
              </a:rPr>
              <a:t>1</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plot_image(i, predictions, test_labels, test_images)</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plt.subplot(</a:t>
            </a:r>
            <a:r>
              <a:rPr lang="en" sz="1800">
                <a:solidFill>
                  <a:srgbClr val="FBC02D"/>
                </a:solidFill>
                <a:latin typeface="Consolas"/>
                <a:ea typeface="Consolas"/>
                <a:cs typeface="Consolas"/>
                <a:sym typeface="Consolas"/>
              </a:rPr>
              <a:t>1</a:t>
            </a:r>
            <a:r>
              <a:rPr lang="en" sz="1800">
                <a:solidFill>
                  <a:srgbClr val="ECEFF1"/>
                </a:solidFill>
                <a:latin typeface="Consolas"/>
                <a:ea typeface="Consolas"/>
                <a:cs typeface="Consolas"/>
                <a:sym typeface="Consolas"/>
              </a:rPr>
              <a:t>,</a:t>
            </a:r>
            <a:r>
              <a:rPr lang="en" sz="1800">
                <a:solidFill>
                  <a:srgbClr val="FBC02D"/>
                </a:solidFill>
                <a:latin typeface="Consolas"/>
                <a:ea typeface="Consolas"/>
                <a:cs typeface="Consolas"/>
                <a:sym typeface="Consolas"/>
              </a:rPr>
              <a:t>2</a:t>
            </a:r>
            <a:r>
              <a:rPr lang="en" sz="1800">
                <a:solidFill>
                  <a:srgbClr val="ECEFF1"/>
                </a:solidFill>
                <a:latin typeface="Consolas"/>
                <a:ea typeface="Consolas"/>
                <a:cs typeface="Consolas"/>
                <a:sym typeface="Consolas"/>
              </a:rPr>
              <a:t>,</a:t>
            </a:r>
            <a:r>
              <a:rPr lang="en" sz="1800">
                <a:solidFill>
                  <a:srgbClr val="FBC02D"/>
                </a:solidFill>
                <a:latin typeface="Consolas"/>
                <a:ea typeface="Consolas"/>
                <a:cs typeface="Consolas"/>
                <a:sym typeface="Consolas"/>
              </a:rPr>
              <a:t>2</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plot_value_array(i, predictions,  test_labels)</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plt.show()</a:t>
            </a:r>
            <a:endParaRPr sz="1800">
              <a:solidFill>
                <a:srgbClr val="F06292"/>
              </a:solidFill>
              <a:latin typeface="Consolas"/>
              <a:ea typeface="Consolas"/>
              <a:cs typeface="Consolas"/>
              <a:sym typeface="Consolas"/>
            </a:endParaRPr>
          </a:p>
        </p:txBody>
      </p:sp>
      <p:sp>
        <p:nvSpPr>
          <p:cNvPr id="265" name="Google Shape;265;p42"/>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Visualize the Data Function </a:t>
            </a:r>
            <a:r>
              <a:rPr b="1" lang="en" sz="2000">
                <a:solidFill>
                  <a:schemeClr val="lt1"/>
                </a:solidFill>
                <a:latin typeface="Google Sans"/>
                <a:ea typeface="Google Sans"/>
                <a:cs typeface="Google Sans"/>
                <a:sym typeface="Google Sans"/>
              </a:rPr>
              <a:t> (2 of 3)</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43"/>
          <p:cNvSpPr txBox="1"/>
          <p:nvPr/>
        </p:nvSpPr>
        <p:spPr>
          <a:xfrm>
            <a:off x="440800" y="1275725"/>
            <a:ext cx="8396700" cy="35709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num_rows = </a:t>
            </a:r>
            <a:r>
              <a:rPr lang="en" sz="1800">
                <a:solidFill>
                  <a:srgbClr val="FBC02D"/>
                </a:solidFill>
                <a:latin typeface="Consolas"/>
                <a:ea typeface="Consolas"/>
                <a:cs typeface="Consolas"/>
                <a:sym typeface="Consolas"/>
              </a:rPr>
              <a:t>5</a:t>
            </a:r>
            <a:endParaRPr sz="1800">
              <a:solidFill>
                <a:srgbClr val="FBC02D"/>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num_cols = </a:t>
            </a:r>
            <a:r>
              <a:rPr lang="en" sz="1800">
                <a:solidFill>
                  <a:srgbClr val="FBC02D"/>
                </a:solidFill>
                <a:latin typeface="Consolas"/>
                <a:ea typeface="Consolas"/>
                <a:cs typeface="Consolas"/>
                <a:sym typeface="Consolas"/>
              </a:rPr>
              <a:t>3</a:t>
            </a:r>
            <a:endParaRPr sz="1800">
              <a:solidFill>
                <a:srgbClr val="FBC02D"/>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num_images = num_rows * num_cols</a:t>
            </a:r>
            <a:endParaRPr sz="1800">
              <a:solidFill>
                <a:srgbClr val="ECEFF1"/>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plt.figure(figsize=(</a:t>
            </a:r>
            <a:r>
              <a:rPr lang="en" sz="1800">
                <a:solidFill>
                  <a:srgbClr val="FBC02D"/>
                </a:solidFill>
                <a:latin typeface="Consolas"/>
                <a:ea typeface="Consolas"/>
                <a:cs typeface="Consolas"/>
                <a:sym typeface="Consolas"/>
              </a:rPr>
              <a:t>2</a:t>
            </a:r>
            <a:r>
              <a:rPr lang="en" sz="1800">
                <a:solidFill>
                  <a:srgbClr val="ECEFF1"/>
                </a:solidFill>
                <a:latin typeface="Consolas"/>
                <a:ea typeface="Consolas"/>
                <a:cs typeface="Consolas"/>
                <a:sym typeface="Consolas"/>
              </a:rPr>
              <a:t> * </a:t>
            </a:r>
            <a:r>
              <a:rPr lang="en" sz="1800">
                <a:solidFill>
                  <a:srgbClr val="FBC02D"/>
                </a:solidFill>
                <a:latin typeface="Consolas"/>
                <a:ea typeface="Consolas"/>
                <a:cs typeface="Consolas"/>
                <a:sym typeface="Consolas"/>
              </a:rPr>
              <a:t>2</a:t>
            </a:r>
            <a:r>
              <a:rPr lang="en" sz="1800">
                <a:solidFill>
                  <a:srgbClr val="ECEFF1"/>
                </a:solidFill>
                <a:latin typeface="Consolas"/>
                <a:ea typeface="Consolas"/>
                <a:cs typeface="Consolas"/>
                <a:sym typeface="Consolas"/>
              </a:rPr>
              <a:t> * num_cols, </a:t>
            </a:r>
            <a:r>
              <a:rPr lang="en" sz="1800">
                <a:solidFill>
                  <a:srgbClr val="FBC02D"/>
                </a:solidFill>
                <a:latin typeface="Consolas"/>
                <a:ea typeface="Consolas"/>
                <a:cs typeface="Consolas"/>
                <a:sym typeface="Consolas"/>
              </a:rPr>
              <a:t>2</a:t>
            </a:r>
            <a:r>
              <a:rPr lang="en" sz="1800">
                <a:solidFill>
                  <a:srgbClr val="ECEFF1"/>
                </a:solidFill>
                <a:latin typeface="Consolas"/>
                <a:ea typeface="Consolas"/>
                <a:cs typeface="Consolas"/>
                <a:sym typeface="Consolas"/>
              </a:rPr>
              <a:t> * num_rows))</a:t>
            </a:r>
            <a:endParaRPr sz="1800">
              <a:solidFill>
                <a:srgbClr val="ECEFF1"/>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4DD0E1"/>
                </a:solidFill>
                <a:latin typeface="Consolas"/>
                <a:ea typeface="Consolas"/>
                <a:cs typeface="Consolas"/>
                <a:sym typeface="Consolas"/>
              </a:rPr>
              <a:t>for</a:t>
            </a:r>
            <a:r>
              <a:rPr lang="en" sz="1800">
                <a:solidFill>
                  <a:srgbClr val="ECEFF1"/>
                </a:solidFill>
                <a:latin typeface="Consolas"/>
                <a:ea typeface="Consolas"/>
                <a:cs typeface="Consolas"/>
                <a:sym typeface="Consolas"/>
              </a:rPr>
              <a:t> i </a:t>
            </a:r>
            <a:r>
              <a:rPr lang="en" sz="1800">
                <a:solidFill>
                  <a:srgbClr val="4DD0E1"/>
                </a:solidFill>
                <a:latin typeface="Consolas"/>
                <a:ea typeface="Consolas"/>
                <a:cs typeface="Consolas"/>
                <a:sym typeface="Consolas"/>
              </a:rPr>
              <a:t>in</a:t>
            </a:r>
            <a:r>
              <a:rPr lang="en" sz="1800">
                <a:solidFill>
                  <a:srgbClr val="ECEFF1"/>
                </a:solidFill>
                <a:latin typeface="Consolas"/>
                <a:ea typeface="Consolas"/>
                <a:cs typeface="Consolas"/>
                <a:sym typeface="Consolas"/>
              </a:rPr>
              <a:t> range(num_images):</a:t>
            </a:r>
            <a:endParaRPr sz="1800">
              <a:solidFill>
                <a:srgbClr val="ECEFF1"/>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  plt.subplot(num_rows, </a:t>
            </a:r>
            <a:r>
              <a:rPr lang="en" sz="1800">
                <a:solidFill>
                  <a:srgbClr val="FBC02D"/>
                </a:solidFill>
                <a:latin typeface="Consolas"/>
                <a:ea typeface="Consolas"/>
                <a:cs typeface="Consolas"/>
                <a:sym typeface="Consolas"/>
              </a:rPr>
              <a:t>2</a:t>
            </a:r>
            <a:r>
              <a:rPr lang="en" sz="1800">
                <a:solidFill>
                  <a:srgbClr val="ECEFF1"/>
                </a:solidFill>
                <a:latin typeface="Consolas"/>
                <a:ea typeface="Consolas"/>
                <a:cs typeface="Consolas"/>
                <a:sym typeface="Consolas"/>
              </a:rPr>
              <a:t> * num_cols, </a:t>
            </a:r>
            <a:r>
              <a:rPr lang="en" sz="1800">
                <a:solidFill>
                  <a:srgbClr val="FBC02D"/>
                </a:solidFill>
                <a:latin typeface="Consolas"/>
                <a:ea typeface="Consolas"/>
                <a:cs typeface="Consolas"/>
                <a:sym typeface="Consolas"/>
              </a:rPr>
              <a:t>2</a:t>
            </a:r>
            <a:r>
              <a:rPr lang="en" sz="1800">
                <a:solidFill>
                  <a:srgbClr val="ECEFF1"/>
                </a:solidFill>
                <a:latin typeface="Consolas"/>
                <a:ea typeface="Consolas"/>
                <a:cs typeface="Consolas"/>
                <a:sym typeface="Consolas"/>
              </a:rPr>
              <a:t> * </a:t>
            </a:r>
            <a:r>
              <a:rPr lang="en" sz="1800">
                <a:solidFill>
                  <a:srgbClr val="FBC02D"/>
                </a:solidFill>
                <a:latin typeface="Consolas"/>
                <a:ea typeface="Consolas"/>
                <a:cs typeface="Consolas"/>
                <a:sym typeface="Consolas"/>
              </a:rPr>
              <a:t>i</a:t>
            </a:r>
            <a:r>
              <a:rPr lang="en" sz="1800">
                <a:solidFill>
                  <a:srgbClr val="ECEFF1"/>
                </a:solidFill>
                <a:latin typeface="Consolas"/>
                <a:ea typeface="Consolas"/>
                <a:cs typeface="Consolas"/>
                <a:sym typeface="Consolas"/>
              </a:rPr>
              <a:t> + </a:t>
            </a:r>
            <a:r>
              <a:rPr lang="en" sz="1800">
                <a:solidFill>
                  <a:srgbClr val="FBC02D"/>
                </a:solidFill>
                <a:latin typeface="Consolas"/>
                <a:ea typeface="Consolas"/>
                <a:cs typeface="Consolas"/>
                <a:sym typeface="Consolas"/>
              </a:rPr>
              <a:t>1</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  plot_image(i, predictions, test_labels, test_images)</a:t>
            </a:r>
            <a:endParaRPr sz="1800">
              <a:solidFill>
                <a:srgbClr val="ECEFF1"/>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  plt.subplot(num_rows, </a:t>
            </a:r>
            <a:r>
              <a:rPr lang="en" sz="1800">
                <a:solidFill>
                  <a:srgbClr val="FBC02D"/>
                </a:solidFill>
                <a:latin typeface="Consolas"/>
                <a:ea typeface="Consolas"/>
                <a:cs typeface="Consolas"/>
                <a:sym typeface="Consolas"/>
              </a:rPr>
              <a:t>2</a:t>
            </a:r>
            <a:r>
              <a:rPr lang="en" sz="1800">
                <a:solidFill>
                  <a:srgbClr val="ECEFF1"/>
                </a:solidFill>
                <a:latin typeface="Consolas"/>
                <a:ea typeface="Consolas"/>
                <a:cs typeface="Consolas"/>
                <a:sym typeface="Consolas"/>
              </a:rPr>
              <a:t> * num_cols, </a:t>
            </a:r>
            <a:r>
              <a:rPr lang="en" sz="1800">
                <a:solidFill>
                  <a:srgbClr val="FBC02D"/>
                </a:solidFill>
                <a:latin typeface="Consolas"/>
                <a:ea typeface="Consolas"/>
                <a:cs typeface="Consolas"/>
                <a:sym typeface="Consolas"/>
              </a:rPr>
              <a:t>2</a:t>
            </a:r>
            <a:r>
              <a:rPr lang="en" sz="1800">
                <a:solidFill>
                  <a:srgbClr val="ECEFF1"/>
                </a:solidFill>
                <a:latin typeface="Consolas"/>
                <a:ea typeface="Consolas"/>
                <a:cs typeface="Consolas"/>
                <a:sym typeface="Consolas"/>
              </a:rPr>
              <a:t> * </a:t>
            </a:r>
            <a:r>
              <a:rPr lang="en" sz="1800">
                <a:solidFill>
                  <a:srgbClr val="FBC02D"/>
                </a:solidFill>
                <a:latin typeface="Consolas"/>
                <a:ea typeface="Consolas"/>
                <a:cs typeface="Consolas"/>
                <a:sym typeface="Consolas"/>
              </a:rPr>
              <a:t>i</a:t>
            </a:r>
            <a:r>
              <a:rPr lang="en" sz="1800">
                <a:solidFill>
                  <a:srgbClr val="ECEFF1"/>
                </a:solidFill>
                <a:latin typeface="Consolas"/>
                <a:ea typeface="Consolas"/>
                <a:cs typeface="Consolas"/>
                <a:sym typeface="Consolas"/>
              </a:rPr>
              <a:t> + </a:t>
            </a:r>
            <a:r>
              <a:rPr lang="en" sz="1800">
                <a:solidFill>
                  <a:srgbClr val="FBC02D"/>
                </a:solidFill>
                <a:latin typeface="Consolas"/>
                <a:ea typeface="Consolas"/>
                <a:cs typeface="Consolas"/>
                <a:sym typeface="Consolas"/>
              </a:rPr>
              <a:t>2</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  plot_value_array(i, predictions, test_labels)</a:t>
            </a:r>
            <a:endParaRPr sz="1800">
              <a:solidFill>
                <a:srgbClr val="ECEFF1"/>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plt.show()</a:t>
            </a:r>
            <a:endParaRPr sz="1800">
              <a:solidFill>
                <a:srgbClr val="F06292"/>
              </a:solidFill>
              <a:latin typeface="Consolas"/>
              <a:ea typeface="Consolas"/>
              <a:cs typeface="Consolas"/>
              <a:sym typeface="Consolas"/>
            </a:endParaRPr>
          </a:p>
        </p:txBody>
      </p:sp>
      <p:sp>
        <p:nvSpPr>
          <p:cNvPr id="271" name="Google Shape;271;p43"/>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Visualize the Data Function </a:t>
            </a:r>
            <a:r>
              <a:rPr b="1" lang="en" sz="2000">
                <a:solidFill>
                  <a:schemeClr val="lt1"/>
                </a:solidFill>
                <a:latin typeface="Google Sans"/>
                <a:ea typeface="Google Sans"/>
                <a:cs typeface="Google Sans"/>
                <a:sym typeface="Google Sans"/>
              </a:rPr>
              <a:t> (3 of 3)</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7"/>
          <p:cNvSpPr txBox="1"/>
          <p:nvPr>
            <p:ph idx="1" type="subTitle"/>
          </p:nvPr>
        </p:nvSpPr>
        <p:spPr>
          <a:xfrm>
            <a:off x="3558953" y="835800"/>
            <a:ext cx="4727100" cy="3563100"/>
          </a:xfrm>
          <a:prstGeom prst="rect">
            <a:avLst/>
          </a:prstGeom>
        </p:spPr>
        <p:txBody>
          <a:bodyPr anchorCtr="0" anchor="t" bIns="22850" lIns="22850" spcFirstLastPara="1" rIns="22850" wrap="square" tIns="22850">
            <a:noAutofit/>
          </a:bodyPr>
          <a:lstStyle/>
          <a:p>
            <a:pPr indent="0" lvl="0" marL="0" rtl="0" algn="ctr">
              <a:spcBef>
                <a:spcPts val="0"/>
              </a:spcBef>
              <a:spcAft>
                <a:spcPts val="0"/>
              </a:spcAft>
              <a:buNone/>
            </a:pPr>
            <a:r>
              <a:rPr lang="en" sz="2000">
                <a:solidFill>
                  <a:srgbClr val="000000"/>
                </a:solidFill>
                <a:latin typeface="Google Sans Medium"/>
                <a:ea typeface="Google Sans Medium"/>
                <a:cs typeface="Google Sans Medium"/>
                <a:sym typeface="Google Sans Medium"/>
              </a:rPr>
              <a:t>TensorFlow is a free and open-source software library for dataflow and differentiable programming </a:t>
            </a:r>
            <a:endParaRPr sz="2000">
              <a:solidFill>
                <a:srgbClr val="000000"/>
              </a:solidFill>
              <a:latin typeface="Google Sans Medium"/>
              <a:ea typeface="Google Sans Medium"/>
              <a:cs typeface="Google Sans Medium"/>
              <a:sym typeface="Google Sans Medium"/>
            </a:endParaRPr>
          </a:p>
          <a:p>
            <a:pPr indent="0" lvl="0" marL="0" rtl="0" algn="ctr">
              <a:spcBef>
                <a:spcPts val="0"/>
              </a:spcBef>
              <a:spcAft>
                <a:spcPts val="0"/>
              </a:spcAft>
              <a:buNone/>
            </a:pPr>
            <a:r>
              <a:t/>
            </a:r>
            <a:endParaRPr sz="2000">
              <a:solidFill>
                <a:srgbClr val="000000"/>
              </a:solidFill>
              <a:latin typeface="Google Sans Medium"/>
              <a:ea typeface="Google Sans Medium"/>
              <a:cs typeface="Google Sans Medium"/>
              <a:sym typeface="Google Sans Medium"/>
            </a:endParaRPr>
          </a:p>
          <a:p>
            <a:pPr indent="0" lvl="0" marL="0" rtl="0" algn="ctr">
              <a:spcBef>
                <a:spcPts val="0"/>
              </a:spcBef>
              <a:spcAft>
                <a:spcPts val="0"/>
              </a:spcAft>
              <a:buNone/>
            </a:pPr>
            <a:r>
              <a:t/>
            </a:r>
            <a:endParaRPr sz="2000">
              <a:solidFill>
                <a:srgbClr val="000000"/>
              </a:solidFill>
              <a:latin typeface="Google Sans Medium"/>
              <a:ea typeface="Google Sans Medium"/>
              <a:cs typeface="Google Sans Medium"/>
              <a:sym typeface="Google Sans Medium"/>
            </a:endParaRPr>
          </a:p>
          <a:p>
            <a:pPr indent="0" lvl="0" marL="0" rtl="0" algn="ctr">
              <a:spcBef>
                <a:spcPts val="0"/>
              </a:spcBef>
              <a:spcAft>
                <a:spcPts val="0"/>
              </a:spcAft>
              <a:buNone/>
            </a:pPr>
            <a:r>
              <a:rPr lang="en" sz="2000">
                <a:solidFill>
                  <a:srgbClr val="000000"/>
                </a:solidFill>
                <a:latin typeface="Google Sans Medium"/>
                <a:ea typeface="Google Sans Medium"/>
                <a:cs typeface="Google Sans Medium"/>
                <a:sym typeface="Google Sans Medium"/>
              </a:rPr>
              <a:t>It is a symbolic math library, and can be  used for machine learning applications such as neural networks.</a:t>
            </a:r>
            <a:endParaRPr sz="2000">
              <a:solidFill>
                <a:srgbClr val="000000"/>
              </a:solidFill>
              <a:latin typeface="Google Sans Medium"/>
              <a:ea typeface="Google Sans Medium"/>
              <a:cs typeface="Google Sans Medium"/>
              <a:sym typeface="Google Sans Medium"/>
            </a:endParaRPr>
          </a:p>
        </p:txBody>
      </p:sp>
      <p:pic>
        <p:nvPicPr>
          <p:cNvPr id="78" name="Google Shape;78;p17"/>
          <p:cNvPicPr preferRelativeResize="0"/>
          <p:nvPr/>
        </p:nvPicPr>
        <p:blipFill>
          <a:blip r:embed="rId3">
            <a:alphaModFix/>
          </a:blip>
          <a:stretch>
            <a:fillRect/>
          </a:stretch>
        </p:blipFill>
        <p:spPr>
          <a:xfrm>
            <a:off x="271620" y="438150"/>
            <a:ext cx="2400300" cy="42672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pic>
        <p:nvPicPr>
          <p:cNvPr id="276" name="Google Shape;276;p44"/>
          <p:cNvPicPr preferRelativeResize="0"/>
          <p:nvPr/>
        </p:nvPicPr>
        <p:blipFill>
          <a:blip r:embed="rId3">
            <a:alphaModFix/>
          </a:blip>
          <a:stretch>
            <a:fillRect/>
          </a:stretch>
        </p:blipFill>
        <p:spPr>
          <a:xfrm>
            <a:off x="2564637" y="1347800"/>
            <a:ext cx="4014725" cy="3251345"/>
          </a:xfrm>
          <a:prstGeom prst="rect">
            <a:avLst/>
          </a:prstGeom>
          <a:noFill/>
          <a:ln>
            <a:noFill/>
          </a:ln>
        </p:spPr>
      </p:pic>
      <p:sp>
        <p:nvSpPr>
          <p:cNvPr id="277" name="Google Shape;277;p44"/>
          <p:cNvSpPr txBox="1"/>
          <p:nvPr>
            <p:ph type="ctrTitle"/>
          </p:nvPr>
        </p:nvSpPr>
        <p:spPr>
          <a:xfrm>
            <a:off x="440799" y="432722"/>
            <a:ext cx="8325900" cy="60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Google Sans"/>
                <a:ea typeface="Google Sans"/>
                <a:cs typeface="Google Sans"/>
                <a:sym typeface="Google Sans"/>
              </a:rPr>
              <a:t>W</a:t>
            </a:r>
            <a:r>
              <a:rPr b="1" lang="en" sz="2000">
                <a:solidFill>
                  <a:schemeClr val="dk1"/>
                </a:solidFill>
                <a:latin typeface="Google Sans"/>
                <a:ea typeface="Google Sans"/>
                <a:cs typeface="Google Sans"/>
                <a:sym typeface="Google Sans"/>
              </a:rPr>
              <a:t>hat Result did You Get?</a:t>
            </a:r>
            <a:endParaRPr b="1" sz="2000">
              <a:solidFill>
                <a:schemeClr val="dk1"/>
              </a:solidFill>
              <a:latin typeface="Google Sans"/>
              <a:ea typeface="Google Sans"/>
              <a:cs typeface="Google Sans"/>
              <a:sym typeface="Google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45"/>
          <p:cNvSpPr txBox="1"/>
          <p:nvPr/>
        </p:nvSpPr>
        <p:spPr>
          <a:xfrm>
            <a:off x="440800" y="1275725"/>
            <a:ext cx="8396700" cy="35709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img = test_images[</a:t>
            </a:r>
            <a:r>
              <a:rPr lang="en" sz="1800">
                <a:solidFill>
                  <a:srgbClr val="FBC02D"/>
                </a:solidFill>
                <a:latin typeface="Consolas"/>
                <a:ea typeface="Consolas"/>
                <a:cs typeface="Consolas"/>
                <a:sym typeface="Consolas"/>
              </a:rPr>
              <a:t>0</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4DD0E1"/>
                </a:solidFill>
                <a:latin typeface="Consolas"/>
                <a:ea typeface="Consolas"/>
                <a:cs typeface="Consolas"/>
                <a:sym typeface="Consolas"/>
              </a:rPr>
              <a:t>print</a:t>
            </a:r>
            <a:r>
              <a:rPr lang="en" sz="1800">
                <a:solidFill>
                  <a:srgbClr val="ECEFF1"/>
                </a:solidFill>
                <a:latin typeface="Consolas"/>
                <a:ea typeface="Consolas"/>
                <a:cs typeface="Consolas"/>
                <a:sym typeface="Consolas"/>
              </a:rPr>
              <a:t>(img.shape)</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img = (np.expand_dims(img, </a:t>
            </a:r>
            <a:r>
              <a:rPr lang="en" sz="1800">
                <a:solidFill>
                  <a:srgbClr val="FBC02D"/>
                </a:solidFill>
                <a:latin typeface="Consolas"/>
                <a:ea typeface="Consolas"/>
                <a:cs typeface="Consolas"/>
                <a:sym typeface="Consolas"/>
              </a:rPr>
              <a:t>0</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4DD0E1"/>
                </a:solidFill>
                <a:latin typeface="Consolas"/>
                <a:ea typeface="Consolas"/>
                <a:cs typeface="Consolas"/>
                <a:sym typeface="Consolas"/>
              </a:rPr>
              <a:t>print</a:t>
            </a:r>
            <a:r>
              <a:rPr lang="en" sz="1800">
                <a:solidFill>
                  <a:srgbClr val="ECEFF1"/>
                </a:solidFill>
                <a:latin typeface="Consolas"/>
                <a:ea typeface="Consolas"/>
                <a:cs typeface="Consolas"/>
                <a:sym typeface="Consolas"/>
              </a:rPr>
              <a:t>(img.shape)</a:t>
            </a:r>
            <a:endParaRPr sz="1800">
              <a:solidFill>
                <a:srgbClr val="ECEFF1"/>
              </a:solidFill>
              <a:latin typeface="Consolas"/>
              <a:ea typeface="Consolas"/>
              <a:cs typeface="Consolas"/>
              <a:sym typeface="Consolas"/>
            </a:endParaRPr>
          </a:p>
        </p:txBody>
      </p:sp>
      <p:sp>
        <p:nvSpPr>
          <p:cNvPr id="283" name="Google Shape;283;p45"/>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Predict on a Single Image (1 of 2)</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46"/>
          <p:cNvSpPr txBox="1"/>
          <p:nvPr/>
        </p:nvSpPr>
        <p:spPr>
          <a:xfrm>
            <a:off x="440800" y="1275725"/>
            <a:ext cx="8396700" cy="35709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predictions_single = model.predict(img)</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4DD0E1"/>
                </a:solidFill>
                <a:latin typeface="Consolas"/>
                <a:ea typeface="Consolas"/>
                <a:cs typeface="Consolas"/>
                <a:sym typeface="Consolas"/>
              </a:rPr>
              <a:t>print</a:t>
            </a:r>
            <a:r>
              <a:rPr lang="en" sz="1800">
                <a:solidFill>
                  <a:srgbClr val="ECEFF1"/>
                </a:solidFill>
                <a:latin typeface="Consolas"/>
                <a:ea typeface="Consolas"/>
                <a:cs typeface="Consolas"/>
                <a:sym typeface="Consolas"/>
              </a:rPr>
              <a:t>(predictions_single)</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plot_value_array(</a:t>
            </a:r>
            <a:r>
              <a:rPr lang="en" sz="1800">
                <a:solidFill>
                  <a:srgbClr val="FBC02D"/>
                </a:solidFill>
                <a:latin typeface="Consolas"/>
                <a:ea typeface="Consolas"/>
                <a:cs typeface="Consolas"/>
                <a:sym typeface="Consolas"/>
              </a:rPr>
              <a:t>0</a:t>
            </a:r>
            <a:r>
              <a:rPr lang="en" sz="1800">
                <a:solidFill>
                  <a:srgbClr val="ECEFF1"/>
                </a:solidFill>
                <a:latin typeface="Consolas"/>
                <a:ea typeface="Consolas"/>
                <a:cs typeface="Consolas"/>
                <a:sym typeface="Consolas"/>
              </a:rPr>
              <a:t>, predictions_single, test_labels)</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plt.xticks(range(</a:t>
            </a:r>
            <a:r>
              <a:rPr lang="en" sz="1800">
                <a:solidFill>
                  <a:srgbClr val="FBC02D"/>
                </a:solidFill>
                <a:latin typeface="Consolas"/>
                <a:ea typeface="Consolas"/>
                <a:cs typeface="Consolas"/>
                <a:sym typeface="Consolas"/>
              </a:rPr>
              <a:t>10</a:t>
            </a:r>
            <a:r>
              <a:rPr lang="en" sz="1800">
                <a:solidFill>
                  <a:srgbClr val="ECEFF1"/>
                </a:solidFill>
                <a:latin typeface="Consolas"/>
                <a:ea typeface="Consolas"/>
                <a:cs typeface="Consolas"/>
                <a:sym typeface="Consolas"/>
              </a:rPr>
              <a:t>), class_names, rotation=</a:t>
            </a:r>
            <a:r>
              <a:rPr lang="en" sz="1800">
                <a:solidFill>
                  <a:srgbClr val="FBC02D"/>
                </a:solidFill>
                <a:latin typeface="Consolas"/>
                <a:ea typeface="Consolas"/>
                <a:cs typeface="Consolas"/>
                <a:sym typeface="Consolas"/>
              </a:rPr>
              <a:t>45</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plt.show()</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p:txBody>
      </p:sp>
      <p:sp>
        <p:nvSpPr>
          <p:cNvPr id="289" name="Google Shape;289;p46"/>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000">
                <a:solidFill>
                  <a:schemeClr val="lt1"/>
                </a:solidFill>
                <a:latin typeface="Google Sans"/>
                <a:ea typeface="Google Sans"/>
                <a:cs typeface="Google Sans"/>
                <a:sym typeface="Google Sans"/>
              </a:rPr>
              <a:t>Predict on a Single Image (2 of 2)</a:t>
            </a:r>
            <a:endParaRPr sz="2000">
              <a:solidFill>
                <a:srgbClr val="FFFFFF"/>
              </a:solidFill>
              <a:latin typeface="Google Sans"/>
              <a:ea typeface="Google Sans"/>
              <a:cs typeface="Google Sans"/>
              <a:sym typeface="Google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47"/>
          <p:cNvSpPr txBox="1"/>
          <p:nvPr/>
        </p:nvSpPr>
        <p:spPr>
          <a:xfrm>
            <a:off x="440800" y="1275725"/>
            <a:ext cx="8396700" cy="35709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prediction_result = np.argmax(predictions_single[</a:t>
            </a:r>
            <a:r>
              <a:rPr lang="en" sz="1800">
                <a:solidFill>
                  <a:srgbClr val="FBC02D"/>
                </a:solidFill>
                <a:latin typeface="Consolas"/>
                <a:ea typeface="Consolas"/>
                <a:cs typeface="Consolas"/>
                <a:sym typeface="Consolas"/>
              </a:rPr>
              <a:t>0</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print(prediction_result)</a:t>
            </a:r>
            <a:endParaRPr sz="1800">
              <a:solidFill>
                <a:srgbClr val="ECEFF1"/>
              </a:solidFill>
              <a:latin typeface="Consolas"/>
              <a:ea typeface="Consolas"/>
              <a:cs typeface="Consolas"/>
              <a:sym typeface="Consolas"/>
            </a:endParaRPr>
          </a:p>
        </p:txBody>
      </p:sp>
      <p:sp>
        <p:nvSpPr>
          <p:cNvPr id="295" name="Google Shape;295;p47"/>
          <p:cNvSpPr txBox="1"/>
          <p:nvPr>
            <p:ph type="ctrTitle"/>
          </p:nvPr>
        </p:nvSpPr>
        <p:spPr>
          <a:xfrm>
            <a:off x="440800" y="519750"/>
            <a:ext cx="7550100" cy="41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Check the Prediction Result</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8"/>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TensorFlow?</a:t>
            </a:r>
            <a:endParaRPr/>
          </a:p>
        </p:txBody>
      </p:sp>
      <p:pic>
        <p:nvPicPr>
          <p:cNvPr id="84" name="Google Shape;84;p18"/>
          <p:cNvPicPr preferRelativeResize="0"/>
          <p:nvPr/>
        </p:nvPicPr>
        <p:blipFill rotWithShape="1">
          <a:blip r:embed="rId3">
            <a:alphaModFix/>
          </a:blip>
          <a:srcRect b="0" l="0" r="0" t="0"/>
          <a:stretch/>
        </p:blipFill>
        <p:spPr>
          <a:xfrm>
            <a:off x="1051125" y="1675625"/>
            <a:ext cx="1792251" cy="1792251"/>
          </a:xfrm>
          <a:prstGeom prst="rect">
            <a:avLst/>
          </a:prstGeom>
          <a:noFill/>
          <a:ln>
            <a:noFill/>
          </a:ln>
        </p:spPr>
      </p:pic>
      <p:pic>
        <p:nvPicPr>
          <p:cNvPr id="85" name="Google Shape;85;p18"/>
          <p:cNvPicPr preferRelativeResize="0"/>
          <p:nvPr/>
        </p:nvPicPr>
        <p:blipFill rotWithShape="1">
          <a:blip r:embed="rId4">
            <a:alphaModFix/>
          </a:blip>
          <a:srcRect b="0" l="0" r="0" t="0"/>
          <a:stretch/>
        </p:blipFill>
        <p:spPr>
          <a:xfrm>
            <a:off x="3819450" y="1675625"/>
            <a:ext cx="1792251" cy="1792251"/>
          </a:xfrm>
          <a:prstGeom prst="rect">
            <a:avLst/>
          </a:prstGeom>
          <a:noFill/>
          <a:ln>
            <a:noFill/>
          </a:ln>
        </p:spPr>
      </p:pic>
      <p:sp>
        <p:nvSpPr>
          <p:cNvPr id="86" name="Google Shape;86;p18"/>
          <p:cNvSpPr/>
          <p:nvPr/>
        </p:nvSpPr>
        <p:spPr>
          <a:xfrm>
            <a:off x="6587775" y="1885950"/>
            <a:ext cx="1505100" cy="1506300"/>
          </a:xfrm>
          <a:prstGeom prst="blockArc">
            <a:avLst>
              <a:gd fmla="val 6625430" name="adj1"/>
              <a:gd fmla="val 4290017" name="adj2"/>
              <a:gd fmla="val 33302" name="adj3"/>
            </a:avLst>
          </a:prstGeom>
          <a:solidFill>
            <a:srgbClr val="CED0D1"/>
          </a:solidFill>
          <a:ln cap="flat" cmpd="sng" w="76200">
            <a:solidFill>
              <a:srgbClr val="3A485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pic>
        <p:nvPicPr>
          <p:cNvPr id="91" name="Google Shape;91;p19"/>
          <p:cNvPicPr preferRelativeResize="0"/>
          <p:nvPr/>
        </p:nvPicPr>
        <p:blipFill rotWithShape="1">
          <a:blip r:embed="rId3">
            <a:alphaModFix/>
          </a:blip>
          <a:srcRect b="24305" l="0" r="0" t="15709"/>
          <a:stretch/>
        </p:blipFill>
        <p:spPr>
          <a:xfrm>
            <a:off x="0" y="0"/>
            <a:ext cx="9144001" cy="5485200"/>
          </a:xfrm>
          <a:prstGeom prst="rect">
            <a:avLst/>
          </a:prstGeom>
          <a:noFill/>
          <a:ln>
            <a:noFill/>
          </a:ln>
        </p:spPr>
      </p:pic>
      <p:sp>
        <p:nvSpPr>
          <p:cNvPr id="92" name="Google Shape;92;p19"/>
          <p:cNvSpPr txBox="1"/>
          <p:nvPr>
            <p:ph type="ctrTitle"/>
          </p:nvPr>
        </p:nvSpPr>
        <p:spPr>
          <a:xfrm>
            <a:off x="340813" y="1474900"/>
            <a:ext cx="8460000" cy="2052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latin typeface="Google Sans"/>
                <a:ea typeface="Google Sans"/>
                <a:cs typeface="Google Sans"/>
                <a:sym typeface="Google Sans"/>
              </a:rPr>
              <a:t>Today, we will try to create a neural network model to classify images of clothing, like sneakers and shirts.</a:t>
            </a:r>
            <a:endParaRPr sz="3600">
              <a:latin typeface="Google Sans"/>
              <a:ea typeface="Google Sans"/>
              <a:cs typeface="Google Sans"/>
              <a:sym typeface="Google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20"/>
          <p:cNvSpPr txBox="1"/>
          <p:nvPr/>
        </p:nvSpPr>
        <p:spPr>
          <a:xfrm>
            <a:off x="597600" y="830900"/>
            <a:ext cx="7948800" cy="4128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1973E8"/>
              </a:buClr>
              <a:buSzPts val="1800"/>
              <a:buFont typeface="Google Sans"/>
              <a:buAutoNum type="arabicPeriod"/>
            </a:pPr>
            <a:r>
              <a:rPr lang="en" sz="1800" u="sng">
                <a:solidFill>
                  <a:srgbClr val="1973E8"/>
                </a:solidFill>
                <a:latin typeface="Google Sans"/>
                <a:ea typeface="Google Sans"/>
                <a:cs typeface="Google Sans"/>
                <a:sym typeface="Google Sans"/>
                <a:hlinkClick r:id="rId3"/>
              </a:rPr>
              <a:t>https://www.tensorflow.org/tutorials/keras/basic_classification</a:t>
            </a:r>
            <a:endParaRPr sz="1800" u="sng">
              <a:solidFill>
                <a:srgbClr val="1973E8"/>
              </a:solidFill>
              <a:latin typeface="Google Sans"/>
              <a:ea typeface="Google Sans"/>
              <a:cs typeface="Google Sans"/>
              <a:sym typeface="Google Sans"/>
            </a:endParaRPr>
          </a:p>
          <a:p>
            <a:pPr indent="0" lvl="0" marL="457200" rtl="0" algn="l">
              <a:spcBef>
                <a:spcPts val="0"/>
              </a:spcBef>
              <a:spcAft>
                <a:spcPts val="0"/>
              </a:spcAft>
              <a:buNone/>
            </a:pPr>
            <a:r>
              <a:t/>
            </a:r>
            <a:endParaRPr sz="1800" u="sng">
              <a:solidFill>
                <a:srgbClr val="1A73E8"/>
              </a:solidFill>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Open the exercise in Colab</a:t>
            </a:r>
            <a:endParaRPr sz="1800">
              <a:latin typeface="Google Sans"/>
              <a:ea typeface="Google Sans"/>
              <a:cs typeface="Google Sans"/>
              <a:sym typeface="Google Sans"/>
            </a:endParaRPr>
          </a:p>
          <a:p>
            <a:pPr indent="0" lvl="0" marL="457200" rtl="0" algn="l">
              <a:spcBef>
                <a:spcPts val="0"/>
              </a:spcBef>
              <a:spcAft>
                <a:spcPts val="0"/>
              </a:spcAft>
              <a:buNone/>
            </a:pPr>
            <a:r>
              <a:rPr lang="en" sz="1800">
                <a:latin typeface="Google Sans"/>
                <a:ea typeface="Google Sans"/>
                <a:cs typeface="Google Sans"/>
                <a:sym typeface="Google Sans"/>
              </a:rPr>
              <a:t> </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Sign in with your Google account</a:t>
            </a:r>
            <a:endParaRPr sz="1800">
              <a:latin typeface="Google Sans"/>
              <a:ea typeface="Google Sans"/>
              <a:cs typeface="Google Sans"/>
              <a:sym typeface="Google Sans"/>
            </a:endParaRPr>
          </a:p>
          <a:p>
            <a:pPr indent="0" lvl="0" marL="457200" rtl="0" algn="l">
              <a:spcBef>
                <a:spcPts val="0"/>
              </a:spcBef>
              <a:spcAft>
                <a:spcPts val="0"/>
              </a:spcAft>
              <a:buNone/>
            </a:pPr>
            <a:r>
              <a:rPr lang="en" sz="1800">
                <a:latin typeface="Google Sans"/>
                <a:ea typeface="Google Sans"/>
                <a:cs typeface="Google Sans"/>
                <a:sym typeface="Google Sans"/>
              </a:rPr>
              <a:t> </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Activate the Runtime</a:t>
            </a:r>
            <a:endParaRPr sz="1800">
              <a:latin typeface="Google Sans"/>
              <a:ea typeface="Google Sans"/>
              <a:cs typeface="Google Sans"/>
              <a:sym typeface="Google Sans"/>
            </a:endParaRPr>
          </a:p>
          <a:p>
            <a:pPr indent="0" lvl="0" marL="457200" rtl="0" algn="l">
              <a:spcBef>
                <a:spcPts val="0"/>
              </a:spcBef>
              <a:spcAft>
                <a:spcPts val="0"/>
              </a:spcAft>
              <a:buNone/>
            </a:pPr>
            <a:r>
              <a:rPr lang="en" sz="1800">
                <a:latin typeface="Google Sans"/>
                <a:ea typeface="Google Sans"/>
                <a:cs typeface="Google Sans"/>
                <a:sym typeface="Google Sans"/>
              </a:rPr>
              <a:t> </a:t>
            </a:r>
            <a:endParaRPr sz="1800">
              <a:latin typeface="Google Sans"/>
              <a:ea typeface="Google Sans"/>
              <a:cs typeface="Google Sans"/>
              <a:sym typeface="Google Sans"/>
            </a:endParaRPr>
          </a:p>
          <a:p>
            <a:pPr indent="0" lvl="0" marL="457200" rtl="0" algn="l">
              <a:spcBef>
                <a:spcPts val="0"/>
              </a:spcBef>
              <a:spcAft>
                <a:spcPts val="0"/>
              </a:spcAft>
              <a:buNone/>
            </a:pPr>
            <a:r>
              <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Run code</a:t>
            </a:r>
            <a:endParaRPr sz="1800">
              <a:latin typeface="Google Sans"/>
              <a:ea typeface="Google Sans"/>
              <a:cs typeface="Google Sans"/>
              <a:sym typeface="Google Sans"/>
            </a:endParaRPr>
          </a:p>
        </p:txBody>
      </p:sp>
      <p:pic>
        <p:nvPicPr>
          <p:cNvPr id="98" name="Google Shape;98;p20"/>
          <p:cNvPicPr preferRelativeResize="0"/>
          <p:nvPr/>
        </p:nvPicPr>
        <p:blipFill rotWithShape="1">
          <a:blip r:embed="rId4">
            <a:alphaModFix/>
          </a:blip>
          <a:srcRect b="2335" l="0" r="3493" t="2344"/>
          <a:stretch/>
        </p:blipFill>
        <p:spPr>
          <a:xfrm>
            <a:off x="4124225" y="2131525"/>
            <a:ext cx="2889900" cy="723899"/>
          </a:xfrm>
          <a:prstGeom prst="rect">
            <a:avLst/>
          </a:prstGeom>
          <a:noFill/>
          <a:ln>
            <a:noFill/>
          </a:ln>
        </p:spPr>
      </p:pic>
      <p:pic>
        <p:nvPicPr>
          <p:cNvPr id="99" name="Google Shape;99;p20"/>
          <p:cNvPicPr preferRelativeResize="0"/>
          <p:nvPr/>
        </p:nvPicPr>
        <p:blipFill rotWithShape="1">
          <a:blip r:embed="rId5">
            <a:alphaModFix/>
          </a:blip>
          <a:srcRect b="23835" l="0" r="0" t="21757"/>
          <a:stretch/>
        </p:blipFill>
        <p:spPr>
          <a:xfrm>
            <a:off x="5335174" y="1327421"/>
            <a:ext cx="1056000" cy="574539"/>
          </a:xfrm>
          <a:prstGeom prst="rect">
            <a:avLst/>
          </a:prstGeom>
          <a:noFill/>
          <a:ln>
            <a:noFill/>
          </a:ln>
        </p:spPr>
      </p:pic>
      <p:sp>
        <p:nvSpPr>
          <p:cNvPr id="100" name="Google Shape;100;p20"/>
          <p:cNvSpPr txBox="1"/>
          <p:nvPr>
            <p:ph type="title"/>
          </p:nvPr>
        </p:nvSpPr>
        <p:spPr>
          <a:xfrm>
            <a:off x="287600" y="337100"/>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Classification Coding Activity</a:t>
            </a:r>
            <a:endParaRPr/>
          </a:p>
        </p:txBody>
      </p:sp>
      <p:cxnSp>
        <p:nvCxnSpPr>
          <p:cNvPr id="101" name="Google Shape;101;p20"/>
          <p:cNvCxnSpPr/>
          <p:nvPr/>
        </p:nvCxnSpPr>
        <p:spPr>
          <a:xfrm>
            <a:off x="3539825" y="2729725"/>
            <a:ext cx="864000" cy="0"/>
          </a:xfrm>
          <a:prstGeom prst="straightConnector1">
            <a:avLst/>
          </a:prstGeom>
          <a:noFill/>
          <a:ln cap="flat" cmpd="sng" w="19050">
            <a:solidFill>
              <a:schemeClr val="dk2"/>
            </a:solidFill>
            <a:prstDash val="solid"/>
            <a:round/>
            <a:headEnd len="med" w="med" type="none"/>
            <a:tailEnd len="med" w="med" type="triangle"/>
          </a:ln>
        </p:spPr>
      </p:cxnSp>
      <p:cxnSp>
        <p:nvCxnSpPr>
          <p:cNvPr id="102" name="Google Shape;102;p20"/>
          <p:cNvCxnSpPr/>
          <p:nvPr/>
        </p:nvCxnSpPr>
        <p:spPr>
          <a:xfrm>
            <a:off x="4149425" y="1625839"/>
            <a:ext cx="1056000" cy="0"/>
          </a:xfrm>
          <a:prstGeom prst="straightConnector1">
            <a:avLst/>
          </a:prstGeom>
          <a:noFill/>
          <a:ln cap="flat" cmpd="sng" w="19050">
            <a:solidFill>
              <a:schemeClr val="dk2"/>
            </a:solidFill>
            <a:prstDash val="solid"/>
            <a:round/>
            <a:headEnd len="med" w="med" type="none"/>
            <a:tailEnd len="med" w="med" type="triangle"/>
          </a:ln>
        </p:spPr>
      </p:cxnSp>
      <p:pic>
        <p:nvPicPr>
          <p:cNvPr id="103" name="Google Shape;103;p20"/>
          <p:cNvPicPr preferRelativeResize="0"/>
          <p:nvPr/>
        </p:nvPicPr>
        <p:blipFill rotWithShape="1">
          <a:blip r:embed="rId6">
            <a:alphaModFix/>
          </a:blip>
          <a:srcRect b="13269" l="0" r="0" t="0"/>
          <a:stretch/>
        </p:blipFill>
        <p:spPr>
          <a:xfrm>
            <a:off x="3302875" y="3443300"/>
            <a:ext cx="1661448" cy="810551"/>
          </a:xfrm>
          <a:prstGeom prst="rect">
            <a:avLst/>
          </a:prstGeom>
          <a:noFill/>
          <a:ln>
            <a:noFill/>
          </a:ln>
        </p:spPr>
      </p:pic>
      <p:cxnSp>
        <p:nvCxnSpPr>
          <p:cNvPr id="104" name="Google Shape;104;p20"/>
          <p:cNvCxnSpPr/>
          <p:nvPr/>
        </p:nvCxnSpPr>
        <p:spPr>
          <a:xfrm>
            <a:off x="2320625" y="3567925"/>
            <a:ext cx="864000" cy="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08" name="Shape 108"/>
        <p:cNvGrpSpPr/>
        <p:nvPr/>
      </p:nvGrpSpPr>
      <p:grpSpPr>
        <a:xfrm>
          <a:off x="0" y="0"/>
          <a:ext cx="0" cy="0"/>
          <a:chOff x="0" y="0"/>
          <a:chExt cx="0" cy="0"/>
        </a:xfrm>
      </p:grpSpPr>
      <p:sp>
        <p:nvSpPr>
          <p:cNvPr id="109" name="Google Shape;109;p21"/>
          <p:cNvSpPr txBox="1"/>
          <p:nvPr/>
        </p:nvSpPr>
        <p:spPr>
          <a:xfrm>
            <a:off x="929550" y="1943750"/>
            <a:ext cx="7284900" cy="253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rPr lang="en" sz="2400">
                <a:solidFill>
                  <a:srgbClr val="FFFFFF"/>
                </a:solidFill>
                <a:latin typeface="Google Sans"/>
                <a:ea typeface="Google Sans"/>
                <a:cs typeface="Google Sans"/>
                <a:sym typeface="Google Sans"/>
              </a:rPr>
              <a:t>Do not</a:t>
            </a:r>
            <a:r>
              <a:rPr lang="en" sz="2400">
                <a:solidFill>
                  <a:srgbClr val="FFFFFF"/>
                </a:solidFill>
                <a:latin typeface="Google Sans"/>
                <a:ea typeface="Google Sans"/>
                <a:cs typeface="Google Sans"/>
                <a:sym typeface="Google Sans"/>
              </a:rPr>
              <a:t> present</a:t>
            </a:r>
            <a:r>
              <a:rPr lang="en" sz="2400">
                <a:solidFill>
                  <a:srgbClr val="FFFFFF"/>
                </a:solidFill>
                <a:latin typeface="Google Sans"/>
                <a:ea typeface="Google Sans"/>
                <a:cs typeface="Google Sans"/>
                <a:sym typeface="Google Sans"/>
              </a:rPr>
              <a:t> the following slides as a lecture.</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rPr lang="en" sz="2400">
                <a:solidFill>
                  <a:srgbClr val="FFFFFF"/>
                </a:solidFill>
                <a:latin typeface="Google Sans"/>
                <a:ea typeface="Google Sans"/>
                <a:cs typeface="Google Sans"/>
                <a:sym typeface="Google Sans"/>
              </a:rPr>
              <a:t>They are for questions or a debrief after the activity.</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Clr>
                <a:schemeClr val="dk1"/>
              </a:buClr>
              <a:buSzPts val="1100"/>
              <a:buFont typeface="Arial"/>
              <a:buNone/>
            </a:pPr>
            <a:r>
              <a:rPr lang="en" sz="2400">
                <a:solidFill>
                  <a:srgbClr val="FFFFFF"/>
                </a:solidFill>
                <a:latin typeface="Google Sans"/>
                <a:ea typeface="Google Sans"/>
                <a:cs typeface="Google Sans"/>
                <a:sym typeface="Google Sans"/>
              </a:rPr>
              <a:t>L</a:t>
            </a:r>
            <a:r>
              <a:rPr lang="en" sz="2400">
                <a:solidFill>
                  <a:srgbClr val="FFFFFF"/>
                </a:solidFill>
                <a:latin typeface="Google Sans"/>
                <a:ea typeface="Google Sans"/>
                <a:cs typeface="Google Sans"/>
                <a:sym typeface="Google Sans"/>
              </a:rPr>
              <a:t>et learners work through the activity in pairs.</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p:txBody>
      </p:sp>
      <p:sp>
        <p:nvSpPr>
          <p:cNvPr id="110" name="Google Shape;110;p21"/>
          <p:cNvSpPr/>
          <p:nvPr/>
        </p:nvSpPr>
        <p:spPr>
          <a:xfrm>
            <a:off x="3905550" y="1011300"/>
            <a:ext cx="1332900" cy="1215900"/>
          </a:xfrm>
          <a:prstGeom prst="octagon">
            <a:avLst>
              <a:gd fmla="val 29289" name="adj"/>
            </a:avLst>
          </a:prstGeom>
          <a:solidFill>
            <a:srgbClr val="CC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Google Sans"/>
                <a:ea typeface="Google Sans"/>
                <a:cs typeface="Google Sans"/>
                <a:sym typeface="Google Sans"/>
              </a:rPr>
              <a:t>STOP</a:t>
            </a:r>
            <a:endParaRPr b="1" sz="2400">
              <a:solidFill>
                <a:srgbClr val="FFFFFF"/>
              </a:solidFill>
              <a:latin typeface="Google Sans"/>
              <a:ea typeface="Google Sans"/>
              <a:cs typeface="Google Sans"/>
              <a:sym typeface="Googl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2"/>
          <p:cNvSpPr txBox="1"/>
          <p:nvPr/>
        </p:nvSpPr>
        <p:spPr>
          <a:xfrm>
            <a:off x="535025" y="1162650"/>
            <a:ext cx="7137300" cy="3093000"/>
          </a:xfrm>
          <a:prstGeom prst="rect">
            <a:avLst/>
          </a:prstGeom>
          <a:noFill/>
          <a:ln>
            <a:noFill/>
          </a:ln>
        </p:spPr>
        <p:txBody>
          <a:bodyPr anchorCtr="0" anchor="t" bIns="91425" lIns="91425" spcFirstLastPara="1" rIns="91425" wrap="square" tIns="91425">
            <a:noAutofit/>
          </a:bodyPr>
          <a:lstStyle/>
          <a:p>
            <a:pPr indent="0" lvl="0" marL="381000" marR="381000" rtl="0" algn="l">
              <a:spcBef>
                <a:spcPts val="0"/>
              </a:spcBef>
              <a:spcAft>
                <a:spcPts val="0"/>
              </a:spcAft>
              <a:buNone/>
            </a:pPr>
            <a:r>
              <a:rPr lang="en" sz="1800">
                <a:solidFill>
                  <a:srgbClr val="4DD0E1"/>
                </a:solidFill>
                <a:highlight>
                  <a:srgbClr val="000000"/>
                </a:highlight>
                <a:latin typeface="Consolas"/>
                <a:ea typeface="Consolas"/>
                <a:cs typeface="Consolas"/>
                <a:sym typeface="Consolas"/>
              </a:rPr>
              <a:t>from</a:t>
            </a:r>
            <a:r>
              <a:rPr lang="en" sz="1800">
                <a:solidFill>
                  <a:srgbClr val="ECEFF1"/>
                </a:solidFill>
                <a:highlight>
                  <a:srgbClr val="000000"/>
                </a:highlight>
                <a:latin typeface="Consolas"/>
                <a:ea typeface="Consolas"/>
                <a:cs typeface="Consolas"/>
                <a:sym typeface="Consolas"/>
              </a:rPr>
              <a:t> __future__ </a:t>
            </a:r>
            <a:r>
              <a:rPr lang="en" sz="1800">
                <a:solidFill>
                  <a:srgbClr val="4DD0E1"/>
                </a:solidFill>
                <a:highlight>
                  <a:srgbClr val="000000"/>
                </a:highlight>
                <a:latin typeface="Consolas"/>
                <a:ea typeface="Consolas"/>
                <a:cs typeface="Consolas"/>
                <a:sym typeface="Consolas"/>
              </a:rPr>
              <a:t>import</a:t>
            </a:r>
            <a:r>
              <a:rPr lang="en" sz="1800">
                <a:solidFill>
                  <a:srgbClr val="ECEFF1"/>
                </a:solidFill>
                <a:highlight>
                  <a:srgbClr val="000000"/>
                </a:highlight>
                <a:latin typeface="Consolas"/>
                <a:ea typeface="Consolas"/>
                <a:cs typeface="Consolas"/>
                <a:sym typeface="Consolas"/>
              </a:rPr>
              <a:t> absolute_import, division, print_function</a:t>
            </a:r>
            <a:endParaRPr sz="1800">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rPr lang="en" sz="1800">
                <a:solidFill>
                  <a:srgbClr val="F06292"/>
                </a:solidFill>
                <a:highlight>
                  <a:srgbClr val="000000"/>
                </a:highlight>
                <a:latin typeface="Consolas"/>
                <a:ea typeface="Consolas"/>
                <a:cs typeface="Consolas"/>
                <a:sym typeface="Consolas"/>
              </a:rPr>
              <a:t># TensorFlow and tf.keras</a:t>
            </a:r>
            <a:endParaRPr sz="1800">
              <a:solidFill>
                <a:srgbClr val="F06292"/>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rPr lang="en" sz="1800">
                <a:solidFill>
                  <a:srgbClr val="4DD0E1"/>
                </a:solidFill>
                <a:highlight>
                  <a:srgbClr val="000000"/>
                </a:highlight>
                <a:latin typeface="Consolas"/>
                <a:ea typeface="Consolas"/>
                <a:cs typeface="Consolas"/>
                <a:sym typeface="Consolas"/>
              </a:rPr>
              <a:t>import</a:t>
            </a:r>
            <a:r>
              <a:rPr lang="en" sz="1800">
                <a:solidFill>
                  <a:srgbClr val="ECEFF1"/>
                </a:solidFill>
                <a:highlight>
                  <a:srgbClr val="000000"/>
                </a:highlight>
                <a:latin typeface="Consolas"/>
                <a:ea typeface="Consolas"/>
                <a:cs typeface="Consolas"/>
                <a:sym typeface="Consolas"/>
              </a:rPr>
              <a:t> tensorflow </a:t>
            </a:r>
            <a:r>
              <a:rPr lang="en" sz="1800">
                <a:solidFill>
                  <a:srgbClr val="4DD0E1"/>
                </a:solidFill>
                <a:highlight>
                  <a:srgbClr val="000000"/>
                </a:highlight>
                <a:latin typeface="Consolas"/>
                <a:ea typeface="Consolas"/>
                <a:cs typeface="Consolas"/>
                <a:sym typeface="Consolas"/>
              </a:rPr>
              <a:t>as</a:t>
            </a:r>
            <a:r>
              <a:rPr lang="en" sz="1800">
                <a:solidFill>
                  <a:srgbClr val="ECEFF1"/>
                </a:solidFill>
                <a:highlight>
                  <a:srgbClr val="000000"/>
                </a:highlight>
                <a:latin typeface="Consolas"/>
                <a:ea typeface="Consolas"/>
                <a:cs typeface="Consolas"/>
                <a:sym typeface="Consolas"/>
              </a:rPr>
              <a:t> tf</a:t>
            </a:r>
            <a:endParaRPr sz="1800">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rPr lang="en" sz="1800">
                <a:solidFill>
                  <a:srgbClr val="4DD0E1"/>
                </a:solidFill>
                <a:highlight>
                  <a:srgbClr val="000000"/>
                </a:highlight>
                <a:latin typeface="Consolas"/>
                <a:ea typeface="Consolas"/>
                <a:cs typeface="Consolas"/>
                <a:sym typeface="Consolas"/>
              </a:rPr>
              <a:t>from</a:t>
            </a:r>
            <a:r>
              <a:rPr lang="en" sz="1800">
                <a:solidFill>
                  <a:srgbClr val="ECEFF1"/>
                </a:solidFill>
                <a:highlight>
                  <a:srgbClr val="000000"/>
                </a:highlight>
                <a:latin typeface="Consolas"/>
                <a:ea typeface="Consolas"/>
                <a:cs typeface="Consolas"/>
                <a:sym typeface="Consolas"/>
              </a:rPr>
              <a:t> tensorflow </a:t>
            </a:r>
            <a:r>
              <a:rPr lang="en" sz="1800">
                <a:solidFill>
                  <a:srgbClr val="4DD0E1"/>
                </a:solidFill>
                <a:highlight>
                  <a:srgbClr val="000000"/>
                </a:highlight>
                <a:latin typeface="Consolas"/>
                <a:ea typeface="Consolas"/>
                <a:cs typeface="Consolas"/>
                <a:sym typeface="Consolas"/>
              </a:rPr>
              <a:t>import</a:t>
            </a:r>
            <a:r>
              <a:rPr lang="en" sz="1800">
                <a:solidFill>
                  <a:srgbClr val="ECEFF1"/>
                </a:solidFill>
                <a:highlight>
                  <a:srgbClr val="000000"/>
                </a:highlight>
                <a:latin typeface="Consolas"/>
                <a:ea typeface="Consolas"/>
                <a:cs typeface="Consolas"/>
                <a:sym typeface="Consolas"/>
              </a:rPr>
              <a:t> keras</a:t>
            </a:r>
            <a:endParaRPr sz="1800">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rPr lang="en" sz="1800">
                <a:solidFill>
                  <a:srgbClr val="F06292"/>
                </a:solidFill>
                <a:highlight>
                  <a:srgbClr val="000000"/>
                </a:highlight>
                <a:latin typeface="Consolas"/>
                <a:ea typeface="Consolas"/>
                <a:cs typeface="Consolas"/>
                <a:sym typeface="Consolas"/>
              </a:rPr>
              <a:t># Helper libraries</a:t>
            </a:r>
            <a:endParaRPr sz="1800">
              <a:solidFill>
                <a:srgbClr val="F06292"/>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rPr lang="en" sz="1800">
                <a:solidFill>
                  <a:srgbClr val="4DD0E1"/>
                </a:solidFill>
                <a:highlight>
                  <a:srgbClr val="000000"/>
                </a:highlight>
                <a:latin typeface="Consolas"/>
                <a:ea typeface="Consolas"/>
                <a:cs typeface="Consolas"/>
                <a:sym typeface="Consolas"/>
              </a:rPr>
              <a:t>import</a:t>
            </a:r>
            <a:r>
              <a:rPr lang="en" sz="1800">
                <a:solidFill>
                  <a:srgbClr val="ECEFF1"/>
                </a:solidFill>
                <a:highlight>
                  <a:srgbClr val="000000"/>
                </a:highlight>
                <a:latin typeface="Consolas"/>
                <a:ea typeface="Consolas"/>
                <a:cs typeface="Consolas"/>
                <a:sym typeface="Consolas"/>
              </a:rPr>
              <a:t> numpy </a:t>
            </a:r>
            <a:r>
              <a:rPr lang="en" sz="1800">
                <a:solidFill>
                  <a:srgbClr val="4DD0E1"/>
                </a:solidFill>
                <a:highlight>
                  <a:srgbClr val="000000"/>
                </a:highlight>
                <a:latin typeface="Consolas"/>
                <a:ea typeface="Consolas"/>
                <a:cs typeface="Consolas"/>
                <a:sym typeface="Consolas"/>
              </a:rPr>
              <a:t>as</a:t>
            </a:r>
            <a:r>
              <a:rPr lang="en" sz="1800">
                <a:solidFill>
                  <a:srgbClr val="ECEFF1"/>
                </a:solidFill>
                <a:highlight>
                  <a:srgbClr val="000000"/>
                </a:highlight>
                <a:latin typeface="Consolas"/>
                <a:ea typeface="Consolas"/>
                <a:cs typeface="Consolas"/>
                <a:sym typeface="Consolas"/>
              </a:rPr>
              <a:t> np</a:t>
            </a:r>
            <a:endParaRPr sz="1800">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rPr lang="en" sz="1800">
                <a:solidFill>
                  <a:srgbClr val="4DD0E1"/>
                </a:solidFill>
                <a:highlight>
                  <a:srgbClr val="000000"/>
                </a:highlight>
                <a:latin typeface="Consolas"/>
                <a:ea typeface="Consolas"/>
                <a:cs typeface="Consolas"/>
                <a:sym typeface="Consolas"/>
              </a:rPr>
              <a:t>import</a:t>
            </a:r>
            <a:r>
              <a:rPr lang="en" sz="1800">
                <a:solidFill>
                  <a:srgbClr val="ECEFF1"/>
                </a:solidFill>
                <a:highlight>
                  <a:srgbClr val="000000"/>
                </a:highlight>
                <a:latin typeface="Consolas"/>
                <a:ea typeface="Consolas"/>
                <a:cs typeface="Consolas"/>
                <a:sym typeface="Consolas"/>
              </a:rPr>
              <a:t> matplotlib.pyplot </a:t>
            </a:r>
            <a:r>
              <a:rPr lang="en" sz="1800">
                <a:solidFill>
                  <a:srgbClr val="4DD0E1"/>
                </a:solidFill>
                <a:highlight>
                  <a:srgbClr val="000000"/>
                </a:highlight>
                <a:latin typeface="Consolas"/>
                <a:ea typeface="Consolas"/>
                <a:cs typeface="Consolas"/>
                <a:sym typeface="Consolas"/>
              </a:rPr>
              <a:t>as</a:t>
            </a:r>
            <a:r>
              <a:rPr lang="en" sz="1800">
                <a:solidFill>
                  <a:srgbClr val="ECEFF1"/>
                </a:solidFill>
                <a:highlight>
                  <a:srgbClr val="000000"/>
                </a:highlight>
                <a:latin typeface="Consolas"/>
                <a:ea typeface="Consolas"/>
                <a:cs typeface="Consolas"/>
                <a:sym typeface="Consolas"/>
              </a:rPr>
              <a:t> plt</a:t>
            </a:r>
            <a:endParaRPr sz="1800">
              <a:highlight>
                <a:srgbClr val="000000"/>
              </a:highlight>
              <a:latin typeface="Consolas"/>
              <a:ea typeface="Consolas"/>
              <a:cs typeface="Consolas"/>
              <a:sym typeface="Consolas"/>
            </a:endParaRPr>
          </a:p>
        </p:txBody>
      </p:sp>
      <p:sp>
        <p:nvSpPr>
          <p:cNvPr id="116" name="Google Shape;116;p22"/>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Import all Libraries</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pic>
        <p:nvPicPr>
          <p:cNvPr id="121" name="Google Shape;121;p23"/>
          <p:cNvPicPr preferRelativeResize="0"/>
          <p:nvPr/>
        </p:nvPicPr>
        <p:blipFill>
          <a:blip r:embed="rId3">
            <a:alphaModFix/>
          </a:blip>
          <a:stretch>
            <a:fillRect/>
          </a:stretch>
        </p:blipFill>
        <p:spPr>
          <a:xfrm>
            <a:off x="3245150" y="2672559"/>
            <a:ext cx="2653701" cy="769575"/>
          </a:xfrm>
          <a:prstGeom prst="rect">
            <a:avLst/>
          </a:prstGeom>
          <a:noFill/>
          <a:ln>
            <a:noFill/>
          </a:ln>
        </p:spPr>
      </p:pic>
      <p:pic>
        <p:nvPicPr>
          <p:cNvPr id="122" name="Google Shape;122;p23"/>
          <p:cNvPicPr preferRelativeResize="0"/>
          <p:nvPr/>
        </p:nvPicPr>
        <p:blipFill rotWithShape="1">
          <a:blip r:embed="rId4">
            <a:alphaModFix/>
          </a:blip>
          <a:srcRect b="37235" l="7511" r="7807" t="27312"/>
          <a:stretch/>
        </p:blipFill>
        <p:spPr>
          <a:xfrm>
            <a:off x="2692650" y="1493500"/>
            <a:ext cx="3758701" cy="899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AI">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